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9" r:id="rId2"/>
    <p:sldId id="288" r:id="rId3"/>
    <p:sldId id="295" r:id="rId4"/>
    <p:sldId id="296" r:id="rId5"/>
    <p:sldId id="337" r:id="rId6"/>
    <p:sldId id="294" r:id="rId7"/>
    <p:sldId id="297" r:id="rId8"/>
    <p:sldId id="302" r:id="rId9"/>
    <p:sldId id="303" r:id="rId10"/>
    <p:sldId id="304" r:id="rId11"/>
    <p:sldId id="298" r:id="rId12"/>
    <p:sldId id="299" r:id="rId13"/>
    <p:sldId id="318" r:id="rId14"/>
    <p:sldId id="319" r:id="rId15"/>
    <p:sldId id="317" r:id="rId16"/>
    <p:sldId id="307" r:id="rId17"/>
    <p:sldId id="320" r:id="rId18"/>
    <p:sldId id="308" r:id="rId19"/>
    <p:sldId id="321" r:id="rId20"/>
    <p:sldId id="310" r:id="rId21"/>
    <p:sldId id="311" r:id="rId22"/>
    <p:sldId id="329" r:id="rId23"/>
    <p:sldId id="330" r:id="rId24"/>
    <p:sldId id="331" r:id="rId25"/>
    <p:sldId id="333" r:id="rId26"/>
    <p:sldId id="334" r:id="rId27"/>
    <p:sldId id="325" r:id="rId28"/>
    <p:sldId id="309" r:id="rId29"/>
    <p:sldId id="322"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E"/>
    <a:srgbClr val="54C4E2"/>
    <a:srgbClr val="7651AE"/>
    <a:srgbClr val="8CD24C"/>
    <a:srgbClr val="4F7AC7"/>
    <a:srgbClr val="6A49A9"/>
    <a:srgbClr val="D83642"/>
    <a:srgbClr val="007257"/>
    <a:srgbClr val="6376A8"/>
    <a:srgbClr val="F78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59" d="100"/>
          <a:sy n="59" d="100"/>
        </p:scale>
        <p:origin x="840"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979E5D-16B6-4A85-8AE8-9C75D10CF0DA}"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AB22C-62C1-4DFD-A0C5-2E2973AEAB09}" type="slidenum">
              <a:rPr lang="en-US" smtClean="0"/>
              <a:t>‹#›</a:t>
            </a:fld>
            <a:endParaRPr lang="en-US"/>
          </a:p>
        </p:txBody>
      </p:sp>
    </p:spTree>
    <p:extLst>
      <p:ext uri="{BB962C8B-B14F-4D97-AF65-F5344CB8AC3E}">
        <p14:creationId xmlns:p14="http://schemas.microsoft.com/office/powerpoint/2010/main" val="321211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E9D0C9D-62D0-4980-B9AE-ACA594F02D56}" type="slidenum">
              <a:rPr lang="en-US" smtClean="0"/>
              <a:pPr>
                <a:defRPr/>
              </a:pPr>
              <a:t>2</a:t>
            </a:fld>
            <a:endParaRPr lang="en-US"/>
          </a:p>
        </p:txBody>
      </p:sp>
    </p:spTree>
    <p:extLst>
      <p:ext uri="{BB962C8B-B14F-4D97-AF65-F5344CB8AC3E}">
        <p14:creationId xmlns:p14="http://schemas.microsoft.com/office/powerpoint/2010/main" val="279816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AB22C-62C1-4DFD-A0C5-2E2973AEAB09}" type="slidenum">
              <a:rPr lang="en-US" smtClean="0"/>
              <a:t>9</a:t>
            </a:fld>
            <a:endParaRPr lang="en-US"/>
          </a:p>
        </p:txBody>
      </p:sp>
    </p:spTree>
    <p:extLst>
      <p:ext uri="{BB962C8B-B14F-4D97-AF65-F5344CB8AC3E}">
        <p14:creationId xmlns:p14="http://schemas.microsoft.com/office/powerpoint/2010/main" val="280500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AB22C-62C1-4DFD-A0C5-2E2973AEAB09}" type="slidenum">
              <a:rPr lang="en-US" smtClean="0"/>
              <a:t>10</a:t>
            </a:fld>
            <a:endParaRPr lang="en-US"/>
          </a:p>
        </p:txBody>
      </p:sp>
    </p:spTree>
    <p:extLst>
      <p:ext uri="{BB962C8B-B14F-4D97-AF65-F5344CB8AC3E}">
        <p14:creationId xmlns:p14="http://schemas.microsoft.com/office/powerpoint/2010/main" val="333005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8D9A-4179-41F9-A04B-5114709057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8F4BE-061A-4E7E-A748-640A7F7D05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E1A1C7-E92D-44F5-A311-A4DD3B3A50FD}"/>
              </a:ext>
            </a:extLst>
          </p:cNvPr>
          <p:cNvSpPr>
            <a:spLocks noGrp="1"/>
          </p:cNvSpPr>
          <p:nvPr>
            <p:ph type="dt" sz="half" idx="10"/>
          </p:nvPr>
        </p:nvSpPr>
        <p:spPr/>
        <p:txBody>
          <a:bodyPr/>
          <a:lstStyle/>
          <a:p>
            <a:fld id="{3C539003-57B3-4723-89BC-0A467518F52C}" type="datetime1">
              <a:rPr lang="en-US" smtClean="0"/>
              <a:t>8/23/2023</a:t>
            </a:fld>
            <a:endParaRPr lang="en-US"/>
          </a:p>
        </p:txBody>
      </p:sp>
      <p:sp>
        <p:nvSpPr>
          <p:cNvPr id="5" name="Footer Placeholder 4">
            <a:extLst>
              <a:ext uri="{FF2B5EF4-FFF2-40B4-BE49-F238E27FC236}">
                <a16:creationId xmlns:a16="http://schemas.microsoft.com/office/drawing/2014/main" id="{C10E0E2E-4A65-45ED-91BE-6C73C2309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2B387-ECEE-4D39-88A3-54A590B0158B}"/>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80467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9270-F882-4D8E-89FF-7AC359E7C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D8D86D-F65C-4F5F-948E-92C7ACAAE3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D661E-9F2D-45AF-9AFB-8AF8F655BA13}"/>
              </a:ext>
            </a:extLst>
          </p:cNvPr>
          <p:cNvSpPr>
            <a:spLocks noGrp="1"/>
          </p:cNvSpPr>
          <p:nvPr>
            <p:ph type="dt" sz="half" idx="10"/>
          </p:nvPr>
        </p:nvSpPr>
        <p:spPr/>
        <p:txBody>
          <a:bodyPr/>
          <a:lstStyle/>
          <a:p>
            <a:fld id="{C63A850A-127E-4D9F-878F-AE4802CBEE0B}" type="datetime1">
              <a:rPr lang="en-US" smtClean="0"/>
              <a:t>8/23/2023</a:t>
            </a:fld>
            <a:endParaRPr lang="en-US"/>
          </a:p>
        </p:txBody>
      </p:sp>
      <p:sp>
        <p:nvSpPr>
          <p:cNvPr id="5" name="Footer Placeholder 4">
            <a:extLst>
              <a:ext uri="{FF2B5EF4-FFF2-40B4-BE49-F238E27FC236}">
                <a16:creationId xmlns:a16="http://schemas.microsoft.com/office/drawing/2014/main" id="{9F2F63C3-EDDE-4C78-9BEE-67767117E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C30F8-DC63-4B44-9866-8658196DFBB5}"/>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32004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F85CB-D226-40A7-91C0-4218086E7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782421-B191-4DCA-A64E-2C8144E8B6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EF5C5-571D-456B-8BCC-DA554F40E8D5}"/>
              </a:ext>
            </a:extLst>
          </p:cNvPr>
          <p:cNvSpPr>
            <a:spLocks noGrp="1"/>
          </p:cNvSpPr>
          <p:nvPr>
            <p:ph type="dt" sz="half" idx="10"/>
          </p:nvPr>
        </p:nvSpPr>
        <p:spPr/>
        <p:txBody>
          <a:bodyPr/>
          <a:lstStyle/>
          <a:p>
            <a:fld id="{AD2E856B-5D1D-4EFD-A45B-2DF6F13CF5FD}" type="datetime1">
              <a:rPr lang="en-US" smtClean="0"/>
              <a:t>8/23/2023</a:t>
            </a:fld>
            <a:endParaRPr lang="en-US"/>
          </a:p>
        </p:txBody>
      </p:sp>
      <p:sp>
        <p:nvSpPr>
          <p:cNvPr id="5" name="Footer Placeholder 4">
            <a:extLst>
              <a:ext uri="{FF2B5EF4-FFF2-40B4-BE49-F238E27FC236}">
                <a16:creationId xmlns:a16="http://schemas.microsoft.com/office/drawing/2014/main" id="{99798667-6B08-409F-B799-B58990E4E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E51FC-4B99-4E66-8858-0C6647E13944}"/>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995090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A3CF-A540-4D3C-BA79-532BA8C24F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CED8C-EB10-4D51-A7BC-A2635A8C20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6BE5A-2AAF-4ED8-B17F-D137B33D3335}"/>
              </a:ext>
            </a:extLst>
          </p:cNvPr>
          <p:cNvSpPr>
            <a:spLocks noGrp="1"/>
          </p:cNvSpPr>
          <p:nvPr>
            <p:ph type="dt" sz="half" idx="10"/>
          </p:nvPr>
        </p:nvSpPr>
        <p:spPr/>
        <p:txBody>
          <a:bodyPr/>
          <a:lstStyle/>
          <a:p>
            <a:fld id="{099D59CA-F901-4C4B-A748-8B46422E11E3}" type="datetime1">
              <a:rPr lang="en-US" smtClean="0"/>
              <a:t>8/23/2023</a:t>
            </a:fld>
            <a:endParaRPr lang="en-US"/>
          </a:p>
        </p:txBody>
      </p:sp>
      <p:sp>
        <p:nvSpPr>
          <p:cNvPr id="5" name="Footer Placeholder 4">
            <a:extLst>
              <a:ext uri="{FF2B5EF4-FFF2-40B4-BE49-F238E27FC236}">
                <a16:creationId xmlns:a16="http://schemas.microsoft.com/office/drawing/2014/main" id="{B14D0E0A-11C1-4839-9C6B-511F816C7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073D3-8586-474B-94BE-A196448EEAB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401099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3DA7-3B76-490A-89ED-53F7A47A8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94BFB-C4E5-41B2-A189-92D8BDB3BA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67D92-ABD2-4AE8-9D70-900638B1A174}"/>
              </a:ext>
            </a:extLst>
          </p:cNvPr>
          <p:cNvSpPr>
            <a:spLocks noGrp="1"/>
          </p:cNvSpPr>
          <p:nvPr>
            <p:ph type="dt" sz="half" idx="10"/>
          </p:nvPr>
        </p:nvSpPr>
        <p:spPr/>
        <p:txBody>
          <a:bodyPr/>
          <a:lstStyle/>
          <a:p>
            <a:fld id="{29DBD846-384B-49BE-85BE-32FBDCBA62C5}" type="datetime1">
              <a:rPr lang="en-US" smtClean="0"/>
              <a:t>8/23/2023</a:t>
            </a:fld>
            <a:endParaRPr lang="en-US"/>
          </a:p>
        </p:txBody>
      </p:sp>
      <p:sp>
        <p:nvSpPr>
          <p:cNvPr id="5" name="Footer Placeholder 4">
            <a:extLst>
              <a:ext uri="{FF2B5EF4-FFF2-40B4-BE49-F238E27FC236}">
                <a16:creationId xmlns:a16="http://schemas.microsoft.com/office/drawing/2014/main" id="{73319086-3E7C-4B86-A491-009B37FA3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F3F8B-2A1B-41F3-B056-0FFF8787921A}"/>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40067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FF95-C453-4DF8-BBE3-A5BB43E98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810CB1-FF65-45CF-BAF4-D3782B28C6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065E06-9F34-4A7B-87C3-5FDD95D416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EBE04-7382-4C17-B69B-2BB8181F1F85}"/>
              </a:ext>
            </a:extLst>
          </p:cNvPr>
          <p:cNvSpPr>
            <a:spLocks noGrp="1"/>
          </p:cNvSpPr>
          <p:nvPr>
            <p:ph type="dt" sz="half" idx="10"/>
          </p:nvPr>
        </p:nvSpPr>
        <p:spPr/>
        <p:txBody>
          <a:bodyPr/>
          <a:lstStyle/>
          <a:p>
            <a:fld id="{7BF18DBA-0019-4926-B892-4ECBC97A3275}" type="datetime1">
              <a:rPr lang="en-US" smtClean="0"/>
              <a:t>8/23/2023</a:t>
            </a:fld>
            <a:endParaRPr lang="en-US"/>
          </a:p>
        </p:txBody>
      </p:sp>
      <p:sp>
        <p:nvSpPr>
          <p:cNvPr id="6" name="Footer Placeholder 5">
            <a:extLst>
              <a:ext uri="{FF2B5EF4-FFF2-40B4-BE49-F238E27FC236}">
                <a16:creationId xmlns:a16="http://schemas.microsoft.com/office/drawing/2014/main" id="{5D5BFFA9-FE6B-4F56-A688-24AD4ED9A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D0E19-91A6-47EC-9BF9-2CB51ED7A501}"/>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245873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D46F-4FC5-45B7-838A-05E04B60AE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50CD50-012E-4B90-8211-BB7823E4A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CE0AA-A9F3-48F3-B66E-1B79A54A7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4CD74A-EBF7-467C-9707-079C15566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E060A0-669D-4CC7-9791-5CFB94469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8EDF-20AA-480C-8C6D-0742AA0AA245}"/>
              </a:ext>
            </a:extLst>
          </p:cNvPr>
          <p:cNvSpPr>
            <a:spLocks noGrp="1"/>
          </p:cNvSpPr>
          <p:nvPr>
            <p:ph type="dt" sz="half" idx="10"/>
          </p:nvPr>
        </p:nvSpPr>
        <p:spPr/>
        <p:txBody>
          <a:bodyPr/>
          <a:lstStyle/>
          <a:p>
            <a:fld id="{C56708E8-CBAB-4248-8AD5-86321ED79DB6}" type="datetime1">
              <a:rPr lang="en-US" smtClean="0"/>
              <a:t>8/23/2023</a:t>
            </a:fld>
            <a:endParaRPr lang="en-US"/>
          </a:p>
        </p:txBody>
      </p:sp>
      <p:sp>
        <p:nvSpPr>
          <p:cNvPr id="8" name="Footer Placeholder 7">
            <a:extLst>
              <a:ext uri="{FF2B5EF4-FFF2-40B4-BE49-F238E27FC236}">
                <a16:creationId xmlns:a16="http://schemas.microsoft.com/office/drawing/2014/main" id="{D3BF4032-3AE9-4EFE-944C-EF54A9AA16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E84C1-D25E-4B04-A9A8-3FCB088DA369}"/>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98210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CD5-1C90-4DAF-A181-9DF783E8C0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D48D7B-ADCC-4898-B4A4-BD1CDF69872A}"/>
              </a:ext>
            </a:extLst>
          </p:cNvPr>
          <p:cNvSpPr>
            <a:spLocks noGrp="1"/>
          </p:cNvSpPr>
          <p:nvPr>
            <p:ph type="dt" sz="half" idx="10"/>
          </p:nvPr>
        </p:nvSpPr>
        <p:spPr/>
        <p:txBody>
          <a:bodyPr/>
          <a:lstStyle/>
          <a:p>
            <a:fld id="{E8ED58DF-744C-4E09-A005-68AB14E34B98}" type="datetime1">
              <a:rPr lang="en-US" smtClean="0"/>
              <a:t>8/23/2023</a:t>
            </a:fld>
            <a:endParaRPr lang="en-US"/>
          </a:p>
        </p:txBody>
      </p:sp>
      <p:sp>
        <p:nvSpPr>
          <p:cNvPr id="4" name="Footer Placeholder 3">
            <a:extLst>
              <a:ext uri="{FF2B5EF4-FFF2-40B4-BE49-F238E27FC236}">
                <a16:creationId xmlns:a16="http://schemas.microsoft.com/office/drawing/2014/main" id="{DB1A16E7-266E-4AE2-92C6-B9E535BAC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6E0B60-5906-44B2-A5F9-4F911C73097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335097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6D0DC8-0AD0-4F8F-B43D-67FB7A3EE806}"/>
              </a:ext>
            </a:extLst>
          </p:cNvPr>
          <p:cNvSpPr>
            <a:spLocks noGrp="1"/>
          </p:cNvSpPr>
          <p:nvPr>
            <p:ph type="dt" sz="half" idx="10"/>
          </p:nvPr>
        </p:nvSpPr>
        <p:spPr/>
        <p:txBody>
          <a:bodyPr/>
          <a:lstStyle/>
          <a:p>
            <a:fld id="{9F1CAD41-5567-4A2A-AD3E-F4736E9CE5AC}" type="datetime1">
              <a:rPr lang="en-US" smtClean="0"/>
              <a:t>8/23/2023</a:t>
            </a:fld>
            <a:endParaRPr lang="en-US"/>
          </a:p>
        </p:txBody>
      </p:sp>
      <p:sp>
        <p:nvSpPr>
          <p:cNvPr id="3" name="Footer Placeholder 2">
            <a:extLst>
              <a:ext uri="{FF2B5EF4-FFF2-40B4-BE49-F238E27FC236}">
                <a16:creationId xmlns:a16="http://schemas.microsoft.com/office/drawing/2014/main" id="{469045CC-C68C-40D9-AFC7-340F255E6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AC78DF-B3E4-47B2-8AF2-EB2FF684A977}"/>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03989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74DA-F853-4F66-8E35-063E0F31A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A519DC-4E52-40B5-BEA3-5DD0F24AD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9018F-B67D-4914-A2E6-1BD0E35BD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FAB6F-E96D-4892-9D4C-F7C49C6886A4}"/>
              </a:ext>
            </a:extLst>
          </p:cNvPr>
          <p:cNvSpPr>
            <a:spLocks noGrp="1"/>
          </p:cNvSpPr>
          <p:nvPr>
            <p:ph type="dt" sz="half" idx="10"/>
          </p:nvPr>
        </p:nvSpPr>
        <p:spPr/>
        <p:txBody>
          <a:bodyPr/>
          <a:lstStyle/>
          <a:p>
            <a:fld id="{6A8D32E4-09DF-4540-B68D-8CF53549E6F4}" type="datetime1">
              <a:rPr lang="en-US" smtClean="0"/>
              <a:t>8/23/2023</a:t>
            </a:fld>
            <a:endParaRPr lang="en-US"/>
          </a:p>
        </p:txBody>
      </p:sp>
      <p:sp>
        <p:nvSpPr>
          <p:cNvPr id="6" name="Footer Placeholder 5">
            <a:extLst>
              <a:ext uri="{FF2B5EF4-FFF2-40B4-BE49-F238E27FC236}">
                <a16:creationId xmlns:a16="http://schemas.microsoft.com/office/drawing/2014/main" id="{6D3C1FA1-D29B-41AC-B188-FE97F3A74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049680-11F3-43D4-9C1E-028179D455F2}"/>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89502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48CE-A3B2-46E0-9415-FB45FFE3E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5BB590-3521-49C8-926D-83152177B4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C32390-9CD8-41DE-A2D9-8D5F140F8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036B8-2F69-496E-A5DF-6D3B28B5A324}"/>
              </a:ext>
            </a:extLst>
          </p:cNvPr>
          <p:cNvSpPr>
            <a:spLocks noGrp="1"/>
          </p:cNvSpPr>
          <p:nvPr>
            <p:ph type="dt" sz="half" idx="10"/>
          </p:nvPr>
        </p:nvSpPr>
        <p:spPr/>
        <p:txBody>
          <a:bodyPr/>
          <a:lstStyle/>
          <a:p>
            <a:fld id="{52B5B73F-EC32-4920-9813-F574A00D1415}" type="datetime1">
              <a:rPr lang="en-US" smtClean="0"/>
              <a:t>8/23/2023</a:t>
            </a:fld>
            <a:endParaRPr lang="en-US"/>
          </a:p>
        </p:txBody>
      </p:sp>
      <p:sp>
        <p:nvSpPr>
          <p:cNvPr id="6" name="Footer Placeholder 5">
            <a:extLst>
              <a:ext uri="{FF2B5EF4-FFF2-40B4-BE49-F238E27FC236}">
                <a16:creationId xmlns:a16="http://schemas.microsoft.com/office/drawing/2014/main" id="{BB3CB2A1-0507-4285-AEE9-347651ABED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FA33F-0BB2-493F-A7C1-B981287AB01D}"/>
              </a:ext>
            </a:extLst>
          </p:cNvPr>
          <p:cNvSpPr>
            <a:spLocks noGrp="1"/>
          </p:cNvSpPr>
          <p:nvPr>
            <p:ph type="sldNum" sz="quarter" idx="12"/>
          </p:nvPr>
        </p:nvSpPr>
        <p:spPr/>
        <p:txBody>
          <a:bodyPr/>
          <a:lstStyle/>
          <a:p>
            <a:fld id="{A97FDB90-F607-45AF-8167-FFD66923867B}" type="slidenum">
              <a:rPr lang="en-US" smtClean="0"/>
              <a:t>‹#›</a:t>
            </a:fld>
            <a:endParaRPr lang="en-US"/>
          </a:p>
        </p:txBody>
      </p:sp>
    </p:spTree>
    <p:extLst>
      <p:ext uri="{BB962C8B-B14F-4D97-AF65-F5344CB8AC3E}">
        <p14:creationId xmlns:p14="http://schemas.microsoft.com/office/powerpoint/2010/main" val="10170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D65DC-03C2-457E-AE42-9609684786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F3AF4-3A57-4A4B-866D-F3013CE7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1C235-E100-42A5-A4E7-868930666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7CD4E-C6EA-4E05-A1C6-8CA8882AF26C}" type="datetime1">
              <a:rPr lang="en-US" smtClean="0"/>
              <a:t>8/23/2023</a:t>
            </a:fld>
            <a:endParaRPr lang="en-US"/>
          </a:p>
        </p:txBody>
      </p:sp>
      <p:sp>
        <p:nvSpPr>
          <p:cNvPr id="5" name="Footer Placeholder 4">
            <a:extLst>
              <a:ext uri="{FF2B5EF4-FFF2-40B4-BE49-F238E27FC236}">
                <a16:creationId xmlns:a16="http://schemas.microsoft.com/office/drawing/2014/main" id="{217DEE24-398C-4888-A4D6-56774E016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BDE732-B0E4-4E74-9CCE-226C9132D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FDB90-F607-45AF-8167-FFD66923867B}" type="slidenum">
              <a:rPr lang="en-US" smtClean="0"/>
              <a:t>‹#›</a:t>
            </a:fld>
            <a:endParaRPr lang="en-US"/>
          </a:p>
        </p:txBody>
      </p:sp>
    </p:spTree>
    <p:extLst>
      <p:ext uri="{BB962C8B-B14F-4D97-AF65-F5344CB8AC3E}">
        <p14:creationId xmlns:p14="http://schemas.microsoft.com/office/powerpoint/2010/main" val="3307953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telusinternational.com/insights/digital-experience/article/data-science-big-data-data-analytics-whats-the-difference" TargetMode="External"/><Relationship Id="rId13" Type="http://schemas.openxmlformats.org/officeDocument/2006/relationships/image" Target="../media/image5.png"/><Relationship Id="rId3" Type="http://schemas.openxmlformats.org/officeDocument/2006/relationships/hyperlink" Target="https://www.tutorialspoint.com/hadoop/hadoop_introduction.htm" TargetMode="External"/><Relationship Id="rId7" Type="http://schemas.openxmlformats.org/officeDocument/2006/relationships/hyperlink" Target="https://www.passionned.com/bi/big-data/" TargetMode="External"/><Relationship Id="rId12" Type="http://schemas.openxmlformats.org/officeDocument/2006/relationships/hyperlink" Target="https://builtin.com/big-data/big-data-examples-applications" TargetMode="External"/><Relationship Id="rId2" Type="http://schemas.openxmlformats.org/officeDocument/2006/relationships/hyperlink" Target="https://datasciencedegree.wisconsin.edu/data-science/what-is-big-data/" TargetMode="External"/><Relationship Id="rId1" Type="http://schemas.openxmlformats.org/officeDocument/2006/relationships/slideLayout" Target="../slideLayouts/slideLayout2.xml"/><Relationship Id="rId6" Type="http://schemas.openxmlformats.org/officeDocument/2006/relationships/hyperlink" Target="https://www.datanami.com/2022/01/11/big-growth-forecasted-for-big-data/" TargetMode="External"/><Relationship Id="rId11" Type="http://schemas.openxmlformats.org/officeDocument/2006/relationships/hyperlink" Target="https://www.guru99.com/what-is-big-data.html#5" TargetMode="External"/><Relationship Id="rId5" Type="http://schemas.openxmlformats.org/officeDocument/2006/relationships/hyperlink" Target="https://www.bmc.com/blogs/big-data-vs-analytics/#:~:text=Big%20data%20refers%20to%20any,aims%20to%20produce%20broader%20insights.https://www.datanami.com/2022/01/11/big-growth-forecasted-for-big-data/" TargetMode="External"/><Relationship Id="rId10" Type="http://schemas.openxmlformats.org/officeDocument/2006/relationships/hyperlink" Target="https://www.jeffersonfrank.com/insights/the-five-vs-of-big-data" TargetMode="External"/><Relationship Id="rId4" Type="http://schemas.openxmlformats.org/officeDocument/2006/relationships/hyperlink" Target="https://www.dremio.com/resources/guides/intro-data-engineering/" TargetMode="External"/><Relationship Id="rId9" Type="http://schemas.openxmlformats.org/officeDocument/2006/relationships/hyperlink" Target="https://www.tutorialspoint.com/difference-between-iot-and-big-data" TargetMode="External"/><Relationship Id="rId1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hyperlink" Target="https://builtin.com/big-data/big-data-examples-application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31B35-B6BE-4215-BA26-217E0062023A}"/>
              </a:ext>
            </a:extLst>
          </p:cNvPr>
          <p:cNvSpPr>
            <a:spLocks noGrp="1"/>
          </p:cNvSpPr>
          <p:nvPr>
            <p:ph type="sldNum" sz="quarter" idx="12"/>
          </p:nvPr>
        </p:nvSpPr>
        <p:spPr/>
        <p:txBody>
          <a:bodyPr/>
          <a:lstStyle/>
          <a:p>
            <a:fld id="{A97FDB90-F607-45AF-8167-FFD66923867B}" type="slidenum">
              <a:rPr lang="en-US" smtClean="0">
                <a:solidFill>
                  <a:schemeClr val="bg1"/>
                </a:solidFill>
              </a:rPr>
              <a:t>1</a:t>
            </a:fld>
            <a:endParaRPr lang="en-US" dirty="0">
              <a:solidFill>
                <a:schemeClr val="bg1"/>
              </a:solidFill>
            </a:endParaRPr>
          </a:p>
        </p:txBody>
      </p:sp>
      <p:sp>
        <p:nvSpPr>
          <p:cNvPr id="2" name="Rectangle 1">
            <a:extLst>
              <a:ext uri="{FF2B5EF4-FFF2-40B4-BE49-F238E27FC236}">
                <a16:creationId xmlns:a16="http://schemas.microsoft.com/office/drawing/2014/main" id="{B7693EFF-52A9-45FA-AE85-5C958C2EB478}"/>
              </a:ext>
            </a:extLst>
          </p:cNvPr>
          <p:cNvSpPr/>
          <p:nvPr/>
        </p:nvSpPr>
        <p:spPr>
          <a:xfrm>
            <a:off x="5248011" y="6110015"/>
            <a:ext cx="1695977" cy="523220"/>
          </a:xfrm>
          <a:prstGeom prst="rect">
            <a:avLst/>
          </a:prstGeom>
        </p:spPr>
        <p:txBody>
          <a:bodyPr wrap="none">
            <a:spAutoFit/>
          </a:bodyPr>
          <a:lstStyle/>
          <a:p>
            <a:pPr algn="ctr"/>
            <a:r>
              <a:rPr lang="en-US" sz="2800" dirty="0"/>
              <a:t>Week One</a:t>
            </a:r>
          </a:p>
        </p:txBody>
      </p:sp>
      <p:pic>
        <p:nvPicPr>
          <p:cNvPr id="1026" name="Picture 2" descr="Northwest Missouri State University Branding &amp; Logos usage guidelines">
            <a:extLst>
              <a:ext uri="{FF2B5EF4-FFF2-40B4-BE49-F238E27FC236}">
                <a16:creationId xmlns:a16="http://schemas.microsoft.com/office/drawing/2014/main" id="{39E5C161-6F16-7669-C0C6-0A9ACAAC6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538" y="862133"/>
            <a:ext cx="8122920" cy="2565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6FCE1B-402A-3826-76F3-888C54BB521B}"/>
              </a:ext>
            </a:extLst>
          </p:cNvPr>
          <p:cNvSpPr txBox="1"/>
          <p:nvPr/>
        </p:nvSpPr>
        <p:spPr>
          <a:xfrm>
            <a:off x="4636804" y="3896348"/>
            <a:ext cx="2918388" cy="1107996"/>
          </a:xfrm>
          <a:prstGeom prst="rect">
            <a:avLst/>
          </a:prstGeom>
          <a:noFill/>
        </p:spPr>
        <p:txBody>
          <a:bodyPr wrap="square">
            <a:spAutoFit/>
          </a:bodyPr>
          <a:lstStyle/>
          <a:p>
            <a:r>
              <a:rPr lang="en-US" sz="6600" b="1" dirty="0">
                <a:solidFill>
                  <a:srgbClr val="1B1B1B"/>
                </a:solidFill>
                <a:latin typeface="+mj-lt"/>
                <a:ea typeface="+mj-ea"/>
                <a:cs typeface="+mj-cs"/>
              </a:rPr>
              <a:t>Big Data</a:t>
            </a:r>
          </a:p>
        </p:txBody>
      </p:sp>
    </p:spTree>
    <p:extLst>
      <p:ext uri="{BB962C8B-B14F-4D97-AF65-F5344CB8AC3E}">
        <p14:creationId xmlns:p14="http://schemas.microsoft.com/office/powerpoint/2010/main" val="328028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Types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10</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l"/>
            <a:r>
              <a:rPr lang="en-US" b="1" dirty="0"/>
              <a:t>Semi-structured</a:t>
            </a:r>
            <a:r>
              <a:rPr lang="en-US" sz="2400" dirty="0"/>
              <a:t> </a:t>
            </a:r>
          </a:p>
          <a:p>
            <a:pPr lvl="1" algn="just"/>
            <a:r>
              <a:rPr lang="en-US" sz="2000" dirty="0"/>
              <a:t>‘</a:t>
            </a:r>
            <a:r>
              <a:rPr lang="en-US" sz="2000" dirty="0">
                <a:solidFill>
                  <a:srgbClr val="FF0000"/>
                </a:solidFill>
              </a:rPr>
              <a:t>Semi-structured</a:t>
            </a:r>
            <a:r>
              <a:rPr lang="en-US" sz="2000" dirty="0"/>
              <a:t>’ data can contain both forms of data. We can see semi-structured data as structured in form, but it is actually not defined with e.g. a table definition in relational </a:t>
            </a:r>
            <a:r>
              <a:rPr lang="en-US" sz="2000" dirty="0">
                <a:solidFill>
                  <a:srgbClr val="0070C0"/>
                </a:solidFill>
              </a:rPr>
              <a:t>DBMS</a:t>
            </a:r>
            <a:r>
              <a:rPr lang="en-US" sz="2000" dirty="0"/>
              <a:t>.</a:t>
            </a:r>
          </a:p>
          <a:p>
            <a:pPr lvl="1" algn="just"/>
            <a:r>
              <a:rPr lang="en-US" sz="2000" dirty="0"/>
              <a:t>Example of semi-structured data is data represented in an XML file.</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AA7CD5-EC8C-1121-77FA-9921DD57D41E}"/>
              </a:ext>
            </a:extLst>
          </p:cNvPr>
          <p:cNvPicPr>
            <a:picLocks noChangeAspect="1"/>
          </p:cNvPicPr>
          <p:nvPr/>
        </p:nvPicPr>
        <p:blipFill rotWithShape="1">
          <a:blip r:embed="rId4"/>
          <a:srcRect l="1425" t="43066" r="71425" b="35334"/>
          <a:stretch/>
        </p:blipFill>
        <p:spPr>
          <a:xfrm>
            <a:off x="2369820" y="4302093"/>
            <a:ext cx="7452360" cy="1667517"/>
          </a:xfrm>
          <a:prstGeom prst="rect">
            <a:avLst/>
          </a:prstGeom>
        </p:spPr>
      </p:pic>
      <p:sp>
        <p:nvSpPr>
          <p:cNvPr id="9" name="TextBox 8">
            <a:extLst>
              <a:ext uri="{FF2B5EF4-FFF2-40B4-BE49-F238E27FC236}">
                <a16:creationId xmlns:a16="http://schemas.microsoft.com/office/drawing/2014/main" id="{D84C1485-6C09-2BDF-353D-EF2AE39DAD9E}"/>
              </a:ext>
            </a:extLst>
          </p:cNvPr>
          <p:cNvSpPr txBox="1"/>
          <p:nvPr/>
        </p:nvSpPr>
        <p:spPr>
          <a:xfrm>
            <a:off x="2935224" y="3862933"/>
            <a:ext cx="6318504" cy="338554"/>
          </a:xfrm>
          <a:prstGeom prst="rect">
            <a:avLst/>
          </a:prstGeom>
          <a:noFill/>
        </p:spPr>
        <p:txBody>
          <a:bodyPr wrap="square">
            <a:spAutoFit/>
          </a:bodyPr>
          <a:lstStyle/>
          <a:p>
            <a:r>
              <a:rPr lang="en-US" sz="1600" dirty="0"/>
              <a:t>‘</a:t>
            </a:r>
            <a:r>
              <a:rPr lang="en-US" sz="1600" dirty="0">
                <a:solidFill>
                  <a:srgbClr val="FF0000"/>
                </a:solidFill>
              </a:rPr>
              <a:t>Personal data</a:t>
            </a:r>
            <a:r>
              <a:rPr lang="en-US" sz="1600" dirty="0"/>
              <a:t>’ stored in an XML file is an example of Semi-structured Data</a:t>
            </a:r>
          </a:p>
        </p:txBody>
      </p:sp>
    </p:spTree>
    <p:extLst>
      <p:ext uri="{BB962C8B-B14F-4D97-AF65-F5344CB8AC3E}">
        <p14:creationId xmlns:p14="http://schemas.microsoft.com/office/powerpoint/2010/main" val="227876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pPr algn="l"/>
            <a:r>
              <a:rPr lang="en-US" sz="4800" b="1" dirty="0"/>
              <a:t>Characteristics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11</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200" dirty="0"/>
              <a:t>Big data is a collection of data from many different sources and is often described by five characteristics (</a:t>
            </a:r>
            <a:r>
              <a:rPr lang="en-US" sz="2200" dirty="0">
                <a:solidFill>
                  <a:srgbClr val="0070C0"/>
                </a:solidFill>
              </a:rPr>
              <a:t>5 V’S of Big Data</a:t>
            </a:r>
            <a:r>
              <a:rPr lang="en-US" sz="2200" dirty="0"/>
              <a:t>): </a:t>
            </a:r>
            <a:r>
              <a:rPr lang="en-US" sz="2200" dirty="0">
                <a:solidFill>
                  <a:srgbClr val="FF0000"/>
                </a:solidFill>
              </a:rPr>
              <a:t>Volume</a:t>
            </a:r>
            <a:r>
              <a:rPr lang="en-US" sz="2200" dirty="0"/>
              <a:t>, </a:t>
            </a:r>
            <a:r>
              <a:rPr lang="en-US" sz="2200" dirty="0">
                <a:solidFill>
                  <a:srgbClr val="FF0000"/>
                </a:solidFill>
              </a:rPr>
              <a:t>Value</a:t>
            </a:r>
            <a:r>
              <a:rPr lang="en-US" sz="2200" dirty="0"/>
              <a:t>, </a:t>
            </a:r>
            <a:r>
              <a:rPr lang="en-US" sz="2200" dirty="0">
                <a:solidFill>
                  <a:srgbClr val="FF0000"/>
                </a:solidFill>
              </a:rPr>
              <a:t>Variety</a:t>
            </a:r>
            <a:r>
              <a:rPr lang="en-US" sz="2200" dirty="0"/>
              <a:t>, </a:t>
            </a:r>
            <a:r>
              <a:rPr lang="en-US" sz="2200" dirty="0">
                <a:solidFill>
                  <a:srgbClr val="FF0000"/>
                </a:solidFill>
              </a:rPr>
              <a:t>Velocity</a:t>
            </a:r>
            <a:r>
              <a:rPr lang="en-US" sz="2200" dirty="0"/>
              <a:t>, and </a:t>
            </a:r>
            <a:r>
              <a:rPr lang="en-US" sz="2200" dirty="0">
                <a:solidFill>
                  <a:srgbClr val="FF0000"/>
                </a:solidFill>
              </a:rPr>
              <a:t>Veracity</a:t>
            </a:r>
            <a:r>
              <a:rPr lang="en-US" sz="2200" dirty="0"/>
              <a:t>.</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ig Data Analytics | What is Big Data | Definitions of Big Data">
            <a:extLst>
              <a:ext uri="{FF2B5EF4-FFF2-40B4-BE49-F238E27FC236}">
                <a16:creationId xmlns:a16="http://schemas.microsoft.com/office/drawing/2014/main" id="{735C248E-B52B-4826-9A61-0ACC3FA1B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992" y="2493347"/>
            <a:ext cx="8442960" cy="425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3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12</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44967"/>
            <a:ext cx="7126224" cy="5167313"/>
          </a:xfrm>
        </p:spPr>
        <p:txBody>
          <a:bodyPr>
            <a:normAutofit fontScale="70000" lnSpcReduction="20000"/>
          </a:bodyPr>
          <a:lstStyle/>
          <a:p>
            <a:pPr algn="just"/>
            <a:r>
              <a:rPr lang="en-US" sz="2600" b="1" dirty="0"/>
              <a:t>Volume</a:t>
            </a:r>
            <a:r>
              <a:rPr lang="en-US" sz="2600" dirty="0"/>
              <a:t>: the size and amounts of big data that companies manage and analyze (</a:t>
            </a:r>
            <a:r>
              <a:rPr lang="en-US" sz="2600" dirty="0">
                <a:solidFill>
                  <a:srgbClr val="FF0000"/>
                </a:solidFill>
              </a:rPr>
              <a:t>Huge amount of data</a:t>
            </a:r>
            <a:r>
              <a:rPr lang="en-US" sz="2600" dirty="0"/>
              <a:t>)</a:t>
            </a:r>
          </a:p>
          <a:p>
            <a:pPr algn="just"/>
            <a:endParaRPr lang="en-US" sz="2600" dirty="0"/>
          </a:p>
          <a:p>
            <a:pPr algn="just"/>
            <a:r>
              <a:rPr lang="en-US" sz="2600" b="1" dirty="0"/>
              <a:t>Velocity</a:t>
            </a:r>
            <a:r>
              <a:rPr lang="en-US" sz="2600" dirty="0"/>
              <a:t>: the speed at which companies receive, store and manage data – e.g., the specific number of social media posts or search queries received within a day, hour, or other unit of time (</a:t>
            </a:r>
            <a:r>
              <a:rPr lang="en-US" sz="2600" dirty="0">
                <a:solidFill>
                  <a:srgbClr val="FF0000"/>
                </a:solidFill>
              </a:rPr>
              <a:t>High speed of Accumulation of data</a:t>
            </a:r>
            <a:r>
              <a:rPr lang="en-US" sz="2600" dirty="0"/>
              <a:t>)</a:t>
            </a:r>
          </a:p>
          <a:p>
            <a:pPr algn="just"/>
            <a:endParaRPr lang="en-US" sz="2600" dirty="0"/>
          </a:p>
          <a:p>
            <a:pPr algn="just"/>
            <a:r>
              <a:rPr lang="en-US" sz="2600" b="1" dirty="0"/>
              <a:t>Variety</a:t>
            </a:r>
            <a:r>
              <a:rPr lang="en-US" sz="2600" dirty="0"/>
              <a:t>: the diversity and range of different data types, including unstructured data, semi-structured data, and raw data (</a:t>
            </a:r>
            <a:r>
              <a:rPr lang="en-US" sz="2600" dirty="0">
                <a:solidFill>
                  <a:srgbClr val="FF0000"/>
                </a:solidFill>
              </a:rPr>
              <a:t>Different formats of data from various sources</a:t>
            </a:r>
            <a:r>
              <a:rPr lang="en-US" sz="2600" dirty="0"/>
              <a:t>)</a:t>
            </a:r>
          </a:p>
          <a:p>
            <a:pPr algn="just"/>
            <a:endParaRPr lang="en-US" sz="2600" dirty="0"/>
          </a:p>
          <a:p>
            <a:pPr algn="just"/>
            <a:r>
              <a:rPr lang="en-US" sz="2600" b="1" dirty="0"/>
              <a:t>Value</a:t>
            </a:r>
            <a:r>
              <a:rPr lang="en-US" sz="2600" dirty="0"/>
              <a:t>: the most important “V” from the perspective of the business, the value of big data usually comes from insight discovery and pattern recognition that lead to more effective operations, stronger customer relationships, and other clear and quantifiable business benefits (</a:t>
            </a:r>
            <a:r>
              <a:rPr lang="en-US" sz="2600" dirty="0">
                <a:solidFill>
                  <a:srgbClr val="FF0000"/>
                </a:solidFill>
              </a:rPr>
              <a:t>Extract useful data</a:t>
            </a:r>
            <a:r>
              <a:rPr lang="en-US" sz="2600" dirty="0"/>
              <a:t>)</a:t>
            </a:r>
          </a:p>
          <a:p>
            <a:pPr algn="just"/>
            <a:endParaRPr lang="en-US" sz="2600" dirty="0"/>
          </a:p>
          <a:p>
            <a:pPr algn="just"/>
            <a:r>
              <a:rPr lang="en-US" sz="2600" b="1" dirty="0"/>
              <a:t>Veracity</a:t>
            </a:r>
            <a:r>
              <a:rPr lang="en-US" sz="2600" dirty="0"/>
              <a:t>: the “truth” or accuracy of data and information assets, which often determines executive-level confidence (</a:t>
            </a:r>
            <a:r>
              <a:rPr lang="en-US" sz="2600" dirty="0">
                <a:solidFill>
                  <a:srgbClr val="FF0000"/>
                </a:solidFill>
              </a:rPr>
              <a:t>Inconsistency and uncertainty of data</a:t>
            </a:r>
            <a:r>
              <a:rPr lang="en-US" sz="2600" dirty="0"/>
              <a:t>)</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acteristics of big data or 5V. | Download Scientific Diagram">
            <a:extLst>
              <a:ext uri="{FF2B5EF4-FFF2-40B4-BE49-F238E27FC236}">
                <a16:creationId xmlns:a16="http://schemas.microsoft.com/office/drawing/2014/main" id="{70B8902D-570D-1937-B3A1-5A0A98208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242" y="2227993"/>
            <a:ext cx="3893915" cy="3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4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 - </a:t>
            </a:r>
            <a:r>
              <a:rPr lang="en-US" sz="3200" b="1" dirty="0"/>
              <a:t>Volume</a:t>
            </a:r>
            <a:r>
              <a:rPr lang="en-US" sz="4800" b="1" dirty="0"/>
              <a:t>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050536" cy="4802187"/>
          </a:xfrm>
        </p:spPr>
        <p:txBody>
          <a:bodyPr>
            <a:normAutofit/>
          </a:bodyPr>
          <a:lstStyle/>
          <a:p>
            <a:endParaRPr lang="en-US" sz="2400" dirty="0"/>
          </a:p>
          <a:p>
            <a:pPr algn="just"/>
            <a:r>
              <a:rPr lang="en-US" sz="2400" dirty="0"/>
              <a:t>Volume refers to the size of data generated and stored in a Big Data system, where the name Big Data itself is related to its size which is enormous.</a:t>
            </a:r>
          </a:p>
          <a:p>
            <a:pPr algn="just"/>
            <a:r>
              <a:rPr lang="en-US" sz="2400" dirty="0"/>
              <a:t>‘Volume’ is one characteristic that needs to be considered while dealing with Big Data solutions.</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8822EF-25FA-86FA-C00F-675EC7C6D930}"/>
              </a:ext>
            </a:extLst>
          </p:cNvPr>
          <p:cNvPicPr>
            <a:picLocks noChangeAspect="1"/>
          </p:cNvPicPr>
          <p:nvPr/>
        </p:nvPicPr>
        <p:blipFill rotWithShape="1">
          <a:blip r:embed="rId3"/>
          <a:srcRect t="8133" r="78550" b="38533"/>
          <a:stretch/>
        </p:blipFill>
        <p:spPr>
          <a:xfrm>
            <a:off x="6303266" y="2174761"/>
            <a:ext cx="5050534" cy="3697515"/>
          </a:xfrm>
          <a:prstGeom prst="rect">
            <a:avLst/>
          </a:prstGeom>
        </p:spPr>
      </p:pic>
    </p:spTree>
    <p:extLst>
      <p:ext uri="{BB962C8B-B14F-4D97-AF65-F5344CB8AC3E}">
        <p14:creationId xmlns:p14="http://schemas.microsoft.com/office/powerpoint/2010/main" val="264006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 - </a:t>
            </a:r>
            <a:r>
              <a:rPr lang="en-US" sz="3200" b="1" dirty="0"/>
              <a:t>Velocity</a:t>
            </a:r>
            <a:r>
              <a:rPr lang="en-US" sz="4800" b="1" dirty="0"/>
              <a:t>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050536" cy="4802187"/>
          </a:xfrm>
        </p:spPr>
        <p:txBody>
          <a:bodyPr>
            <a:normAutofit/>
          </a:bodyPr>
          <a:lstStyle/>
          <a:p>
            <a:endParaRPr lang="en-US" sz="2400" dirty="0"/>
          </a:p>
          <a:p>
            <a:r>
              <a:rPr lang="en-US" sz="2400" dirty="0"/>
              <a:t>The term ‘velocity’ refers to the speed of generation of data.</a:t>
            </a:r>
          </a:p>
          <a:p>
            <a:r>
              <a:rPr lang="en-US" sz="2400" dirty="0"/>
              <a:t>Big Data Velocity deals with the speed at which data flows in from sources like</a:t>
            </a:r>
          </a:p>
          <a:p>
            <a:pPr lvl="1"/>
            <a:r>
              <a:rPr lang="en-US" dirty="0"/>
              <a:t> business processes</a:t>
            </a:r>
          </a:p>
          <a:p>
            <a:pPr lvl="1"/>
            <a:r>
              <a:rPr lang="en-US" dirty="0"/>
              <a:t> application logs,</a:t>
            </a:r>
          </a:p>
          <a:p>
            <a:pPr lvl="1"/>
            <a:r>
              <a:rPr lang="en-US" dirty="0"/>
              <a:t> networks, and</a:t>
            </a:r>
          </a:p>
          <a:p>
            <a:pPr lvl="1"/>
            <a:r>
              <a:rPr lang="en-US" dirty="0"/>
              <a:t> social media sites etc..</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AC0D139-C2BD-B616-305C-146B1CD0038C}"/>
              </a:ext>
            </a:extLst>
          </p:cNvPr>
          <p:cNvPicPr>
            <a:picLocks noChangeAspect="1"/>
          </p:cNvPicPr>
          <p:nvPr/>
        </p:nvPicPr>
        <p:blipFill rotWithShape="1">
          <a:blip r:embed="rId3"/>
          <a:srcRect t="34800" r="78625" b="12667"/>
          <a:stretch/>
        </p:blipFill>
        <p:spPr>
          <a:xfrm>
            <a:off x="6303266" y="2174761"/>
            <a:ext cx="5327904" cy="3697516"/>
          </a:xfrm>
          <a:prstGeom prst="rect">
            <a:avLst/>
          </a:prstGeom>
        </p:spPr>
      </p:pic>
    </p:spTree>
    <p:extLst>
      <p:ext uri="{BB962C8B-B14F-4D97-AF65-F5344CB8AC3E}">
        <p14:creationId xmlns:p14="http://schemas.microsoft.com/office/powerpoint/2010/main" val="2735714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 - </a:t>
            </a:r>
            <a:r>
              <a:rPr lang="en-US" sz="3200" b="1" dirty="0"/>
              <a:t>Variety</a:t>
            </a:r>
            <a:r>
              <a:rPr lang="en-US" sz="4800" b="1" dirty="0"/>
              <a:t>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050536" cy="4802187"/>
          </a:xfrm>
        </p:spPr>
        <p:txBody>
          <a:bodyPr>
            <a:normAutofit/>
          </a:bodyPr>
          <a:lstStyle/>
          <a:p>
            <a:endParaRPr lang="en-US" sz="2400" dirty="0"/>
          </a:p>
          <a:p>
            <a:pPr algn="just"/>
            <a:endParaRPr lang="en-US" sz="2400" dirty="0"/>
          </a:p>
          <a:p>
            <a:pPr algn="just"/>
            <a:r>
              <a:rPr lang="en-US" sz="2400" dirty="0"/>
              <a:t>Variety refers to heterogeneous sources and the nature of data both structured and unstructured. </a:t>
            </a:r>
          </a:p>
          <a:p>
            <a:pPr algn="just"/>
            <a:endParaRPr lang="en-US" sz="2400" dirty="0"/>
          </a:p>
          <a:p>
            <a:pPr algn="just"/>
            <a:r>
              <a:rPr lang="en-US" sz="2400" dirty="0"/>
              <a:t>This variety of unstructured data poses certain issues for storage, mining, and analyzing data.</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58BC86-00F1-AC07-5667-2D7121495E33}"/>
              </a:ext>
            </a:extLst>
          </p:cNvPr>
          <p:cNvPicPr>
            <a:picLocks noChangeAspect="1"/>
          </p:cNvPicPr>
          <p:nvPr/>
        </p:nvPicPr>
        <p:blipFill rotWithShape="1">
          <a:blip r:embed="rId3"/>
          <a:srcRect l="28350" t="8728" r="50000" b="38800"/>
          <a:stretch/>
        </p:blipFill>
        <p:spPr>
          <a:xfrm>
            <a:off x="6303266" y="2174760"/>
            <a:ext cx="5325273" cy="3697517"/>
          </a:xfrm>
          <a:prstGeom prst="rect">
            <a:avLst/>
          </a:prstGeom>
        </p:spPr>
      </p:pic>
    </p:spTree>
    <p:extLst>
      <p:ext uri="{BB962C8B-B14F-4D97-AF65-F5344CB8AC3E}">
        <p14:creationId xmlns:p14="http://schemas.microsoft.com/office/powerpoint/2010/main" val="1664286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 - </a:t>
            </a:r>
            <a:r>
              <a:rPr lang="en-US" sz="3200" b="1" dirty="0"/>
              <a:t>Veracity</a:t>
            </a:r>
            <a:r>
              <a:rPr lang="en-US" sz="4800" b="1" dirty="0"/>
              <a:t>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050536" cy="4802187"/>
          </a:xfrm>
        </p:spPr>
        <p:txBody>
          <a:bodyPr>
            <a:normAutofit/>
          </a:bodyPr>
          <a:lstStyle/>
          <a:p>
            <a:endParaRPr lang="en-US" sz="2400" dirty="0"/>
          </a:p>
          <a:p>
            <a:pPr algn="just"/>
            <a:r>
              <a:rPr lang="en-US" sz="2400" dirty="0"/>
              <a:t>It refers to the quality and accuracy of data. </a:t>
            </a:r>
          </a:p>
          <a:p>
            <a:pPr algn="just"/>
            <a:r>
              <a:rPr lang="en-US" sz="2400" dirty="0"/>
              <a:t>Gathered data could have missing pieces, may be inaccurate, or may not be able to provide real, valuable insight.</a:t>
            </a:r>
          </a:p>
          <a:p>
            <a:pPr algn="just"/>
            <a:r>
              <a:rPr lang="en-US" sz="2400" dirty="0"/>
              <a:t>Veracity, overall, refers to the level of trust there is in the collected data.</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A0D466-D581-23D9-49FB-5A09B5EE3112}"/>
              </a:ext>
            </a:extLst>
          </p:cNvPr>
          <p:cNvPicPr>
            <a:picLocks noChangeAspect="1"/>
          </p:cNvPicPr>
          <p:nvPr/>
        </p:nvPicPr>
        <p:blipFill rotWithShape="1">
          <a:blip r:embed="rId3"/>
          <a:srcRect l="28350" t="34418" r="50000" b="12134"/>
          <a:stretch/>
        </p:blipFill>
        <p:spPr>
          <a:xfrm>
            <a:off x="6303266" y="2174760"/>
            <a:ext cx="5325273" cy="3697517"/>
          </a:xfrm>
          <a:prstGeom prst="rect">
            <a:avLst/>
          </a:prstGeom>
        </p:spPr>
      </p:pic>
    </p:spTree>
    <p:extLst>
      <p:ext uri="{BB962C8B-B14F-4D97-AF65-F5344CB8AC3E}">
        <p14:creationId xmlns:p14="http://schemas.microsoft.com/office/powerpoint/2010/main" val="742549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Characteristics Of Big Data - </a:t>
            </a:r>
            <a:r>
              <a:rPr lang="en-US" sz="3200" b="1" dirty="0"/>
              <a:t>Value</a:t>
            </a:r>
            <a:r>
              <a:rPr lang="en-US" sz="4800" b="1" dirty="0"/>
              <a:t> </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050536" cy="4802187"/>
          </a:xfrm>
        </p:spPr>
        <p:txBody>
          <a:bodyPr>
            <a:normAutofit lnSpcReduction="10000"/>
          </a:bodyPr>
          <a:lstStyle/>
          <a:p>
            <a:endParaRPr lang="en-US" sz="2400" dirty="0"/>
          </a:p>
          <a:p>
            <a:pPr algn="just"/>
            <a:r>
              <a:rPr lang="en-US" sz="2400" dirty="0"/>
              <a:t>This refers to the value that big data can provide.</a:t>
            </a:r>
          </a:p>
          <a:p>
            <a:pPr algn="just"/>
            <a:r>
              <a:rPr lang="en-US" sz="2400" dirty="0"/>
              <a:t> It relates directly to what organizations can do with that collected data.</a:t>
            </a:r>
          </a:p>
          <a:p>
            <a:pPr algn="just"/>
            <a:r>
              <a:rPr lang="en-US" sz="2400" dirty="0"/>
              <a:t>Organizations can use the same big data tools to gather and analyze the data, but how they derive value from that data should be unique to them.</a:t>
            </a:r>
          </a:p>
          <a:p>
            <a:pPr algn="just"/>
            <a:r>
              <a:rPr lang="en-US" sz="2400" dirty="0"/>
              <a:t>Both value and veracity help define the quality and insights gathered from data.</a:t>
            </a:r>
          </a:p>
          <a:p>
            <a:pPr algn="just"/>
            <a:endParaRPr lang="en-US" sz="2400" dirty="0"/>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volume + velocity + variety + veracity = value">
            <a:extLst>
              <a:ext uri="{FF2B5EF4-FFF2-40B4-BE49-F238E27FC236}">
                <a16:creationId xmlns:a16="http://schemas.microsoft.com/office/drawing/2014/main" id="{B3140B17-D73B-DA3D-0DFE-3BDE6E754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328" y="2273173"/>
            <a:ext cx="5250180" cy="35001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Industries where Big Data is used</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5946648" cy="4802187"/>
          </a:xfrm>
        </p:spPr>
        <p:txBody>
          <a:bodyPr>
            <a:normAutofit/>
          </a:bodyPr>
          <a:lstStyle/>
          <a:p>
            <a:pPr algn="l" rtl="0"/>
            <a:r>
              <a:rPr lang="en-US" sz="2200" b="1" dirty="0"/>
              <a:t>Finance</a:t>
            </a:r>
          </a:p>
          <a:p>
            <a:pPr lvl="1"/>
            <a:r>
              <a:rPr lang="en-US" sz="2200" dirty="0"/>
              <a:t>The finance and insurance industries utilize big data and predictive analytics for </a:t>
            </a:r>
          </a:p>
          <a:p>
            <a:pPr lvl="2"/>
            <a:r>
              <a:rPr lang="en-US" sz="2200" dirty="0"/>
              <a:t>fraud detection</a:t>
            </a:r>
          </a:p>
          <a:p>
            <a:pPr lvl="2"/>
            <a:r>
              <a:rPr lang="en-US" sz="2200" dirty="0"/>
              <a:t>risk assessments</a:t>
            </a:r>
          </a:p>
          <a:p>
            <a:pPr lvl="2"/>
            <a:r>
              <a:rPr lang="en-US" sz="2200" dirty="0"/>
              <a:t>credit rankings</a:t>
            </a:r>
          </a:p>
          <a:p>
            <a:pPr lvl="2"/>
            <a:r>
              <a:rPr lang="en-US" sz="2200" dirty="0"/>
              <a:t>brokerage services and </a:t>
            </a:r>
          </a:p>
          <a:p>
            <a:pPr lvl="2"/>
            <a:r>
              <a:rPr lang="en-US" sz="2200" dirty="0"/>
              <a:t>blockchain technology etc..</a:t>
            </a:r>
          </a:p>
          <a:p>
            <a:endParaRPr lang="en-US" sz="2200" dirty="0"/>
          </a:p>
          <a:p>
            <a:r>
              <a:rPr lang="en-US" sz="2200" b="1" dirty="0"/>
              <a:t>Healthcare</a:t>
            </a:r>
          </a:p>
          <a:p>
            <a:pPr lvl="1"/>
            <a:r>
              <a:rPr lang="en-US" sz="2200" dirty="0"/>
              <a:t>Hospitals, researchers and pharmaceutical companies are adopting big data solutions to improve and advance healthcare.</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Three Ways AI Is Transforming Business Finance Management">
            <a:extLst>
              <a:ext uri="{FF2B5EF4-FFF2-40B4-BE49-F238E27FC236}">
                <a16:creationId xmlns:a16="http://schemas.microsoft.com/office/drawing/2014/main" id="{D1E50877-36AA-B899-E238-7E192684E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304" y="1950645"/>
            <a:ext cx="3389376" cy="2143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512" name="Picture 8" descr="What Is The Importance Of Data Quality In Healthcare?">
            <a:extLst>
              <a:ext uri="{FF2B5EF4-FFF2-40B4-BE49-F238E27FC236}">
                <a16:creationId xmlns:a16="http://schemas.microsoft.com/office/drawing/2014/main" id="{2D5FD63D-EFAF-6098-9C9B-C06910C3A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6304" y="4210850"/>
            <a:ext cx="3389376" cy="2029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0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Industries where Big Data is used</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19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6257544" cy="4802187"/>
          </a:xfrm>
        </p:spPr>
        <p:txBody>
          <a:bodyPr>
            <a:normAutofit/>
          </a:bodyPr>
          <a:lstStyle/>
          <a:p>
            <a:pPr algn="just" rtl="0"/>
            <a:endParaRPr lang="en-US" sz="2200" b="1" dirty="0"/>
          </a:p>
          <a:p>
            <a:pPr algn="just" rtl="0"/>
            <a:r>
              <a:rPr lang="en-US" sz="2200" b="1" dirty="0"/>
              <a:t>Agriculture</a:t>
            </a:r>
          </a:p>
          <a:p>
            <a:pPr lvl="1" algn="just"/>
            <a:r>
              <a:rPr lang="en-US" sz="2200" dirty="0"/>
              <a:t>From engineering seeds to predicting crop yields with amazing accuracy, big data and automation is rapidly enhancing the farming industry.</a:t>
            </a:r>
          </a:p>
          <a:p>
            <a:pPr lvl="1" algn="just"/>
            <a:endParaRPr lang="en-US" sz="2200" dirty="0"/>
          </a:p>
          <a:p>
            <a:pPr algn="just" rtl="0"/>
            <a:r>
              <a:rPr lang="en-US" sz="2200" b="1" dirty="0"/>
              <a:t>Media &amp; Entertainment</a:t>
            </a:r>
          </a:p>
          <a:p>
            <a:pPr lvl="1" algn="just"/>
            <a:r>
              <a:rPr lang="en-US" sz="2200" dirty="0"/>
              <a:t>If you've ever used Netflix, Hulu or any other streaming services that provide recommendations, you've witnessed big data at work. </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Big Data in Media and Entertainment industry">
            <a:extLst>
              <a:ext uri="{FF2B5EF4-FFF2-40B4-BE49-F238E27FC236}">
                <a16:creationId xmlns:a16="http://schemas.microsoft.com/office/drawing/2014/main" id="{71D8736E-D37C-F2F0-2D3E-FDF40CD31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720" y="4104281"/>
            <a:ext cx="3389376" cy="22602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Using Big Data in Agriculture and Nutrition">
            <a:extLst>
              <a:ext uri="{FF2B5EF4-FFF2-40B4-BE49-F238E27FC236}">
                <a16:creationId xmlns:a16="http://schemas.microsoft.com/office/drawing/2014/main" id="{8CDE0963-2643-E422-BF99-797345C91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5720" y="1763313"/>
            <a:ext cx="3389376" cy="22602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3712" y="1768796"/>
            <a:ext cx="6583680" cy="4336586"/>
          </a:xfrm>
        </p:spPr>
        <p:txBody>
          <a:bodyPr>
            <a:normAutofit/>
          </a:bodyPr>
          <a:lstStyle/>
          <a:p>
            <a:r>
              <a:rPr lang="en-US" sz="2400" b="1" dirty="0"/>
              <a:t>Introduction</a:t>
            </a:r>
          </a:p>
          <a:p>
            <a:r>
              <a:rPr lang="en-US" sz="2400" b="1" dirty="0"/>
              <a:t>Types Of Big Data</a:t>
            </a:r>
          </a:p>
          <a:p>
            <a:r>
              <a:rPr lang="en-US" sz="2400" b="1" dirty="0"/>
              <a:t>Characteristics Of Big Data</a:t>
            </a:r>
          </a:p>
          <a:p>
            <a:r>
              <a:rPr lang="en-US" sz="2400" b="1" dirty="0"/>
              <a:t>Industries where Big Data is used</a:t>
            </a:r>
          </a:p>
          <a:p>
            <a:r>
              <a:rPr lang="en-US" sz="2400" b="1" dirty="0"/>
              <a:t>Impacts of Big Data</a:t>
            </a:r>
          </a:p>
          <a:p>
            <a:r>
              <a:rPr lang="en-US" sz="2400" b="1" dirty="0">
                <a:cs typeface="Times New Roman" panose="02020603050405020304" pitchFamily="18" charset="0"/>
              </a:rPr>
              <a:t>Big Data vs. Data Analytics vs. Data Science</a:t>
            </a:r>
          </a:p>
          <a:p>
            <a:r>
              <a:rPr lang="en-US" sz="2400" b="1" dirty="0"/>
              <a:t>Big Data vs. CPS vs. IoT</a:t>
            </a:r>
          </a:p>
          <a:p>
            <a:r>
              <a:rPr lang="en-US" sz="2400" b="1" dirty="0"/>
              <a:t>Advantages of Big Data</a:t>
            </a:r>
          </a:p>
          <a:p>
            <a:r>
              <a:rPr lang="en-US" sz="2400" b="1" dirty="0"/>
              <a:t>Disadvantages of Big Data</a:t>
            </a:r>
          </a:p>
        </p:txBody>
      </p:sp>
      <p:sp>
        <p:nvSpPr>
          <p:cNvPr id="5" name="Slide Number Placeholder 4"/>
          <p:cNvSpPr>
            <a:spLocks noGrp="1"/>
          </p:cNvSpPr>
          <p:nvPr>
            <p:ph type="sldNum" sz="quarter" idx="12"/>
          </p:nvPr>
        </p:nvSpPr>
        <p:spPr/>
        <p:txBody>
          <a:bodyPr/>
          <a:lstStyle/>
          <a:p>
            <a:pPr>
              <a:defRPr/>
            </a:pPr>
            <a:fld id="{5EB2E600-9E3A-49E6-8620-E1F86AE0F4F3}" type="slidenum">
              <a:rPr lang="en-US" smtClean="0"/>
              <a:pPr>
                <a:defRPr/>
              </a:pPr>
              <a:t>2</a:t>
            </a:fld>
            <a:endParaRPr lang="en-US" dirty="0"/>
          </a:p>
        </p:txBody>
      </p:sp>
      <p:pic>
        <p:nvPicPr>
          <p:cNvPr id="2054" name="Picture 6" descr="Related image">
            <a:extLst>
              <a:ext uri="{FF2B5EF4-FFF2-40B4-BE49-F238E27FC236}">
                <a16:creationId xmlns:a16="http://schemas.microsoft.com/office/drawing/2014/main" id="{3830A9DE-5B0F-458A-B565-60A106BE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38443"/>
            <a:ext cx="2743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usiness cartoon about having a meeting agenda. - 80463427">
            <a:extLst>
              <a:ext uri="{FF2B5EF4-FFF2-40B4-BE49-F238E27FC236}">
                <a16:creationId xmlns:a16="http://schemas.microsoft.com/office/drawing/2014/main" id="{4B630CE2-EA6D-0E54-A03E-ABDC39CEE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860236"/>
            <a:ext cx="4349635" cy="36170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unge Red Agenda Word Square Rubber Seal Stamp On White Background Stock  Illustration - Download Image Now - iStock">
            <a:extLst>
              <a:ext uri="{FF2B5EF4-FFF2-40B4-BE49-F238E27FC236}">
                <a16:creationId xmlns:a16="http://schemas.microsoft.com/office/drawing/2014/main" id="{4601B267-1D0E-A7E6-C5DC-9B319C79A4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437" b="8071"/>
          <a:stretch/>
        </p:blipFill>
        <p:spPr bwMode="auto">
          <a:xfrm rot="21282047">
            <a:off x="3762609" y="203393"/>
            <a:ext cx="4667237" cy="121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528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kern="1200" dirty="0">
                <a:latin typeface="+mj-lt"/>
                <a:ea typeface="+mj-ea"/>
                <a:cs typeface="+mj-cs"/>
              </a:rPr>
              <a:t>Impacts of Big Data</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20</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Big data have a significant impact on research and development, human resource management and aid in managing business performance and decision making. </a:t>
            </a:r>
          </a:p>
          <a:p>
            <a:pPr marL="971550" lvl="1" indent="-514350" algn="just">
              <a:buFont typeface="+mj-lt"/>
              <a:buAutoNum type="romanLcPeriod"/>
            </a:pPr>
            <a:r>
              <a:rPr lang="en-US" sz="2000" dirty="0"/>
              <a:t>Enhanced the precision and levels of economic models.</a:t>
            </a:r>
          </a:p>
          <a:p>
            <a:pPr marL="971550" lvl="1" indent="-514350" algn="just">
              <a:buFont typeface="+mj-lt"/>
              <a:buAutoNum type="romanLcPeriod"/>
            </a:pPr>
            <a:r>
              <a:rPr lang="en-US" sz="2000" dirty="0"/>
              <a:t>Companies can generate more with the adoption of big data.</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4" descr="Diagram&#10;&#10;Description automatically generated">
            <a:extLst>
              <a:ext uri="{FF2B5EF4-FFF2-40B4-BE49-F238E27FC236}">
                <a16:creationId xmlns:a16="http://schemas.microsoft.com/office/drawing/2014/main" id="{F5DE5DBF-AD74-937E-A7E6-66212285232A}"/>
              </a:ext>
            </a:extLst>
          </p:cNvPr>
          <p:cNvPicPr>
            <a:picLocks noChangeAspect="1"/>
          </p:cNvPicPr>
          <p:nvPr/>
        </p:nvPicPr>
        <p:blipFill rotWithShape="1">
          <a:blip r:embed="rId3">
            <a:extLst>
              <a:ext uri="{28A0092B-C50C-407E-A947-70E740481C1C}">
                <a14:useLocalDpi xmlns:a14="http://schemas.microsoft.com/office/drawing/2010/main" val="0"/>
              </a:ext>
            </a:extLst>
          </a:blip>
          <a:srcRect l="12970" r="7667"/>
          <a:stretch/>
        </p:blipFill>
        <p:spPr>
          <a:xfrm>
            <a:off x="2975762" y="3172479"/>
            <a:ext cx="6463589" cy="3670916"/>
          </a:xfrm>
          <a:prstGeom prst="rect">
            <a:avLst/>
          </a:prstGeom>
        </p:spPr>
      </p:pic>
    </p:spTree>
    <p:extLst>
      <p:ext uri="{BB962C8B-B14F-4D97-AF65-F5344CB8AC3E}">
        <p14:creationId xmlns:p14="http://schemas.microsoft.com/office/powerpoint/2010/main" val="2654002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000" b="1" dirty="0">
                <a:cs typeface="Times New Roman" panose="02020603050405020304" pitchFamily="18" charset="0"/>
              </a:rPr>
              <a:t>Big Data vs. Data Analytics vs. Data Science</a:t>
            </a:r>
            <a:endParaRPr lang="en-US" sz="40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21</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B8B056CB-D5D4-3085-D356-2AD3D6D5089D}"/>
              </a:ext>
            </a:extLst>
          </p:cNvPr>
          <p:cNvGraphicFramePr>
            <a:graphicFrameLocks noGrp="1"/>
          </p:cNvGraphicFramePr>
          <p:nvPr>
            <p:ph idx="1"/>
            <p:extLst>
              <p:ext uri="{D42A27DB-BD31-4B8C-83A1-F6EECF244321}">
                <p14:modId xmlns:p14="http://schemas.microsoft.com/office/powerpoint/2010/main" val="3659505426"/>
              </p:ext>
            </p:extLst>
          </p:nvPr>
        </p:nvGraphicFramePr>
        <p:xfrm>
          <a:off x="838200" y="1825625"/>
          <a:ext cx="10515597" cy="1920240"/>
        </p:xfrm>
        <a:graphic>
          <a:graphicData uri="http://schemas.openxmlformats.org/drawingml/2006/table">
            <a:tbl>
              <a:tblPr firstRow="1" bandRow="1"/>
              <a:tblGrid>
                <a:gridCol w="3505199">
                  <a:extLst>
                    <a:ext uri="{9D8B030D-6E8A-4147-A177-3AD203B41FA5}">
                      <a16:colId xmlns:a16="http://schemas.microsoft.com/office/drawing/2014/main" val="1567407428"/>
                    </a:ext>
                  </a:extLst>
                </a:gridCol>
                <a:gridCol w="3505199">
                  <a:extLst>
                    <a:ext uri="{9D8B030D-6E8A-4147-A177-3AD203B41FA5}">
                      <a16:colId xmlns:a16="http://schemas.microsoft.com/office/drawing/2014/main" val="715010694"/>
                    </a:ext>
                  </a:extLst>
                </a:gridCol>
                <a:gridCol w="3505199">
                  <a:extLst>
                    <a:ext uri="{9D8B030D-6E8A-4147-A177-3AD203B41FA5}">
                      <a16:colId xmlns:a16="http://schemas.microsoft.com/office/drawing/2014/main" val="2892488223"/>
                    </a:ext>
                  </a:extLst>
                </a:gridCol>
              </a:tblGrid>
              <a:tr h="370840">
                <a:tc>
                  <a:txBody>
                    <a:bodyPr/>
                    <a:lstStyle/>
                    <a:p>
                      <a:pPr algn="ctr"/>
                      <a:r>
                        <a:rPr lang="en-US" sz="2400" b="1" dirty="0">
                          <a:solidFill>
                            <a:srgbClr val="006A4E"/>
                          </a:solidFill>
                          <a:cs typeface="Times New Roman" panose="02020603050405020304" pitchFamily="18" charset="0"/>
                        </a:rPr>
                        <a:t>Big Data </a:t>
                      </a:r>
                      <a:endParaRPr lang="en-US" sz="2400" dirty="0">
                        <a:solidFill>
                          <a:srgbClr val="006A4E"/>
                        </a:solidFill>
                      </a:endParaRPr>
                    </a:p>
                  </a:txBody>
                  <a:tcPr/>
                </a:tc>
                <a:tc>
                  <a:txBody>
                    <a:bodyPr/>
                    <a:lstStyle/>
                    <a:p>
                      <a:pPr algn="ctr"/>
                      <a:r>
                        <a:rPr lang="en-US" sz="2400" b="1" dirty="0">
                          <a:solidFill>
                            <a:srgbClr val="006A4E"/>
                          </a:solidFill>
                          <a:cs typeface="Times New Roman" panose="02020603050405020304" pitchFamily="18" charset="0"/>
                        </a:rPr>
                        <a:t>Data Analytics </a:t>
                      </a:r>
                      <a:endParaRPr lang="en-US" sz="2400" dirty="0">
                        <a:solidFill>
                          <a:srgbClr val="006A4E"/>
                        </a:solidFill>
                      </a:endParaRPr>
                    </a:p>
                  </a:txBody>
                  <a:tcPr/>
                </a:tc>
                <a:tc>
                  <a:txBody>
                    <a:bodyPr/>
                    <a:lstStyle/>
                    <a:p>
                      <a:pPr algn="ctr"/>
                      <a:r>
                        <a:rPr lang="en-US" sz="2400" b="1" dirty="0">
                          <a:solidFill>
                            <a:srgbClr val="006A4E"/>
                          </a:solidFill>
                          <a:cs typeface="Times New Roman" panose="02020603050405020304" pitchFamily="18" charset="0"/>
                        </a:rPr>
                        <a:t>Data Science</a:t>
                      </a:r>
                      <a:endParaRPr lang="en-US" sz="2400" dirty="0">
                        <a:solidFill>
                          <a:srgbClr val="006A4E"/>
                        </a:solidFill>
                      </a:endParaRPr>
                    </a:p>
                  </a:txBody>
                  <a:tcPr/>
                </a:tc>
                <a:extLst>
                  <a:ext uri="{0D108BD9-81ED-4DB2-BD59-A6C34878D82A}">
                    <a16:rowId xmlns:a16="http://schemas.microsoft.com/office/drawing/2014/main" val="2083287530"/>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b="1" i="0" dirty="0">
                          <a:effectLst/>
                          <a:latin typeface="Arial" panose="020B0604020202020204" pitchFamily="34" charset="0"/>
                          <a:cs typeface="Arial" panose="020B0604020202020204" pitchFamily="34" charset="0"/>
                        </a:rPr>
                        <a:t>Big data</a:t>
                      </a:r>
                      <a:r>
                        <a:rPr lang="en-US" sz="1500" b="0" i="0" dirty="0">
                          <a:effectLst/>
                          <a:latin typeface="Arial" panose="020B0604020202020204" pitchFamily="34" charset="0"/>
                          <a:cs typeface="Arial" panose="020B0604020202020204" pitchFamily="34" charset="0"/>
                        </a:rPr>
                        <a:t> refers to any large and complex collection of data.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rgbClr val="303133"/>
                          </a:solidFill>
                          <a:effectLst/>
                          <a:latin typeface="Arial" panose="020B0604020202020204" pitchFamily="34" charset="0"/>
                          <a:cs typeface="Arial" panose="020B0604020202020204" pitchFamily="34" charset="0"/>
                        </a:rPr>
                        <a:t>Big Data can be considered as a Big Library where all the answers to all the questions are there but difficult to find the answers to your questions.</a:t>
                      </a:r>
                      <a:endParaRPr lang="en-US" sz="1400" dirty="0"/>
                    </a:p>
                  </a:txBody>
                  <a:tcPr/>
                </a:tc>
                <a:tc>
                  <a:txBody>
                    <a:bodyPr/>
                    <a:lstStyle/>
                    <a:p>
                      <a:pPr algn="just" fontAlgn="base">
                        <a:buFont typeface="Arial" panose="020B0604020202020204" pitchFamily="34" charset="0"/>
                        <a:buNone/>
                      </a:pPr>
                      <a:r>
                        <a:rPr lang="en-US" sz="1500" b="1" i="0" dirty="0">
                          <a:effectLst/>
                          <a:latin typeface="Arial" panose="020B0604020202020204" pitchFamily="34" charset="0"/>
                          <a:cs typeface="Arial" panose="020B0604020202020204" pitchFamily="34" charset="0"/>
                        </a:rPr>
                        <a:t>Data analytics</a:t>
                      </a:r>
                      <a:r>
                        <a:rPr lang="en-US" sz="1500" b="0" i="0" dirty="0">
                          <a:effectLst/>
                          <a:latin typeface="Arial" panose="020B0604020202020204" pitchFamily="34" charset="0"/>
                          <a:cs typeface="Arial" panose="020B0604020202020204" pitchFamily="34" charset="0"/>
                        </a:rPr>
                        <a:t> is the process of extracting meaningful information from data.</a:t>
                      </a:r>
                    </a:p>
                    <a:p>
                      <a:pPr marL="285750" marR="0" lvl="0"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rgbClr val="303133"/>
                          </a:solidFill>
                          <a:effectLst/>
                          <a:latin typeface="Arial" panose="020B0604020202020204" pitchFamily="34" charset="0"/>
                          <a:cs typeface="Arial" panose="020B0604020202020204" pitchFamily="34" charset="0"/>
                        </a:rPr>
                        <a:t>Data Analytics like a book where you can find a solution to your problems.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b="1" i="0" dirty="0">
                          <a:effectLst/>
                          <a:latin typeface="Arial" panose="020B0604020202020204" pitchFamily="34" charset="0"/>
                          <a:cs typeface="Arial" panose="020B0604020202020204" pitchFamily="34" charset="0"/>
                        </a:rPr>
                        <a:t>Data science </a:t>
                      </a:r>
                      <a:r>
                        <a:rPr lang="en-US" sz="1500" b="0" i="0" dirty="0">
                          <a:effectLst/>
                          <a:latin typeface="Arial" panose="020B0604020202020204" pitchFamily="34" charset="0"/>
                          <a:cs typeface="Arial" panose="020B0604020202020204" pitchFamily="34" charset="0"/>
                        </a:rPr>
                        <a:t>is</a:t>
                      </a:r>
                      <a:r>
                        <a:rPr lang="en-US" sz="1500" i="0" dirty="0">
                          <a:effectLst/>
                          <a:latin typeface="Arial" panose="020B0604020202020204" pitchFamily="34" charset="0"/>
                          <a:cs typeface="Arial" panose="020B0604020202020204" pitchFamily="34" charset="0"/>
                        </a:rPr>
                        <a:t> the field of applying advanced analytics techniques and scientific principles to extract valuable information from data for business decision-making, strategic planning and other uses </a:t>
                      </a:r>
                    </a:p>
                  </a:txBody>
                  <a:tcPr/>
                </a:tc>
                <a:extLst>
                  <a:ext uri="{0D108BD9-81ED-4DB2-BD59-A6C34878D82A}">
                    <a16:rowId xmlns:a16="http://schemas.microsoft.com/office/drawing/2014/main" val="738285557"/>
                  </a:ext>
                </a:extLst>
              </a:tr>
            </a:tbl>
          </a:graphicData>
        </a:graphic>
      </p:graphicFrame>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ata Science, Big Data, Data Analytics and their differences | TELUS  International">
            <a:extLst>
              <a:ext uri="{FF2B5EF4-FFF2-40B4-BE49-F238E27FC236}">
                <a16:creationId xmlns:a16="http://schemas.microsoft.com/office/drawing/2014/main" id="{2C9E549E-3EEF-826F-5359-185CF0F296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40" t="13944" r="8080" b="13907"/>
          <a:stretch/>
        </p:blipFill>
        <p:spPr bwMode="auto">
          <a:xfrm>
            <a:off x="3441189" y="3857084"/>
            <a:ext cx="5309617" cy="290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Big Data - </a:t>
            </a:r>
            <a:r>
              <a:rPr lang="en-US" sz="3600" b="1" dirty="0"/>
              <a:t>what’s the difference?</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22</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8040624" cy="4802187"/>
          </a:xfrm>
        </p:spPr>
        <p:txBody>
          <a:bodyPr>
            <a:normAutofit lnSpcReduction="10000"/>
          </a:bodyPr>
          <a:lstStyle/>
          <a:p>
            <a:pPr algn="l" fontAlgn="base"/>
            <a:r>
              <a:rPr lang="en-US" sz="2200" dirty="0"/>
              <a:t>Big data is collecting or bringing together immense volumes of data from diverse resources that cannot be processed effectively using traditional applications. You can leverage big data to process:</a:t>
            </a:r>
          </a:p>
          <a:p>
            <a:pPr marL="800100" lvl="1" indent="-342900" fontAlgn="base">
              <a:buFont typeface="+mj-lt"/>
              <a:buAutoNum type="alphaLcParenR"/>
            </a:pPr>
            <a:r>
              <a:rPr lang="en-US" sz="1800" dirty="0"/>
              <a:t>Unstructured data such as emails, blogs, tweets, mobile data and web pages</a:t>
            </a:r>
          </a:p>
          <a:p>
            <a:pPr marL="800100" lvl="1" indent="-342900" fontAlgn="base">
              <a:buFont typeface="+mj-lt"/>
              <a:buAutoNum type="alphaLcParenR"/>
            </a:pPr>
            <a:r>
              <a:rPr lang="en-US" sz="1800" dirty="0"/>
              <a:t>Structured data such as transaction data, Relational Database Management Systems and Online Processing</a:t>
            </a:r>
          </a:p>
          <a:p>
            <a:pPr marL="800100" lvl="1" indent="-342900" fontAlgn="base">
              <a:buFont typeface="+mj-lt"/>
              <a:buAutoNum type="alphaLcParenR"/>
            </a:pPr>
            <a:r>
              <a:rPr lang="en-US" sz="1800" dirty="0"/>
              <a:t>Semi-structured data such as text files, system log files and XML files</a:t>
            </a:r>
          </a:p>
          <a:p>
            <a:pPr algn="l" fontAlgn="base"/>
            <a:endParaRPr lang="en-US" sz="2200" dirty="0"/>
          </a:p>
          <a:p>
            <a:pPr algn="l" fontAlgn="base"/>
            <a:r>
              <a:rPr lang="en-US" sz="2200" dirty="0"/>
              <a:t>Collating data from multiple sources makes big data highly useful for several industries including:</a:t>
            </a:r>
          </a:p>
          <a:p>
            <a:pPr marL="800100" lvl="1" indent="-342900" algn="just">
              <a:buFont typeface="+mj-lt"/>
              <a:buAutoNum type="alphaLcParenR"/>
            </a:pPr>
            <a:r>
              <a:rPr lang="en-US" sz="1800" dirty="0"/>
              <a:t>Fintech and Financial Services</a:t>
            </a:r>
          </a:p>
          <a:p>
            <a:pPr marL="800100" lvl="1" indent="-342900" algn="just">
              <a:buFont typeface="+mj-lt"/>
              <a:buAutoNum type="alphaLcParenR"/>
            </a:pPr>
            <a:r>
              <a:rPr lang="en-US" sz="1800" dirty="0"/>
              <a:t>Information and Communication Technology (ICT)</a:t>
            </a:r>
          </a:p>
          <a:p>
            <a:pPr marL="800100" lvl="1" indent="-342900" algn="just">
              <a:buFont typeface="+mj-lt"/>
              <a:buAutoNum type="alphaLcParenR"/>
            </a:pPr>
            <a:r>
              <a:rPr lang="en-US" sz="1800" dirty="0"/>
              <a:t>Retail</a:t>
            </a:r>
          </a:p>
          <a:p>
            <a:pPr marL="800100" lvl="1" indent="-342900" algn="just">
              <a:buFont typeface="+mj-lt"/>
              <a:buAutoNum type="alphaLcParenR"/>
            </a:pPr>
            <a:r>
              <a:rPr lang="en-US" sz="1800" dirty="0"/>
              <a:t>Healthcare</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Science, Big Data, Data Analytics and their differences | TELUS  International">
            <a:extLst>
              <a:ext uri="{FF2B5EF4-FFF2-40B4-BE49-F238E27FC236}">
                <a16:creationId xmlns:a16="http://schemas.microsoft.com/office/drawing/2014/main" id="{B31B8303-8792-E04D-6343-6FFB2732D9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52" t="13944" r="41340" b="37405"/>
          <a:stretch/>
        </p:blipFill>
        <p:spPr bwMode="auto">
          <a:xfrm>
            <a:off x="8944356" y="2273334"/>
            <a:ext cx="2075688" cy="350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55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Analytics - </a:t>
            </a:r>
            <a:r>
              <a:rPr lang="en-US" sz="3600" b="1" dirty="0"/>
              <a:t>what’s the difference?</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7772400" cy="4802187"/>
          </a:xfrm>
        </p:spPr>
        <p:txBody>
          <a:bodyPr>
            <a:normAutofit/>
          </a:bodyPr>
          <a:lstStyle/>
          <a:p>
            <a:pPr algn="just"/>
            <a:r>
              <a:rPr lang="en-US" sz="2200" dirty="0"/>
              <a:t>Data analytics is the science of inspecting raw data to draw inferences. </a:t>
            </a:r>
          </a:p>
          <a:p>
            <a:pPr algn="just"/>
            <a:r>
              <a:rPr lang="en-US" sz="2200" dirty="0"/>
              <a:t>It involves applying algorithmic or mechanical processes over the raw data to derive insights. </a:t>
            </a:r>
          </a:p>
          <a:p>
            <a:pPr algn="just"/>
            <a:r>
              <a:rPr lang="en-US" sz="2200" dirty="0"/>
              <a:t>Various industries leverage data analytics to examine their huge number of data sets to draw conclusions and ensure the attributes are correlated. </a:t>
            </a:r>
          </a:p>
          <a:p>
            <a:pPr algn="just"/>
            <a:r>
              <a:rPr lang="en-US" sz="2200" dirty="0"/>
              <a:t>These include:</a:t>
            </a:r>
          </a:p>
          <a:p>
            <a:pPr marL="800100" lvl="1" indent="-342900" algn="just">
              <a:buFont typeface="+mj-lt"/>
              <a:buAutoNum type="alphaLcParenR"/>
            </a:pPr>
            <a:r>
              <a:rPr lang="en-US" sz="1800" dirty="0"/>
              <a:t>Energy management</a:t>
            </a:r>
          </a:p>
          <a:p>
            <a:pPr marL="800100" lvl="1" indent="-342900" algn="just">
              <a:buFont typeface="+mj-lt"/>
              <a:buAutoNum type="alphaLcParenR"/>
            </a:pPr>
            <a:r>
              <a:rPr lang="en-US" sz="1800" dirty="0"/>
              <a:t>Security</a:t>
            </a:r>
          </a:p>
          <a:p>
            <a:pPr marL="800100" lvl="1" indent="-342900" algn="just">
              <a:buFont typeface="+mj-lt"/>
              <a:buAutoNum type="alphaLcParenR"/>
            </a:pPr>
            <a:r>
              <a:rPr lang="en-US" sz="1800" dirty="0"/>
              <a:t>Healthcare</a:t>
            </a:r>
          </a:p>
          <a:p>
            <a:pPr marL="800100" lvl="1" indent="-342900" algn="just">
              <a:buFont typeface="+mj-lt"/>
              <a:buAutoNum type="alphaLcParenR"/>
            </a:pPr>
            <a:r>
              <a:rPr lang="en-US" sz="1800" dirty="0"/>
              <a:t>Travel</a:t>
            </a:r>
          </a:p>
          <a:p>
            <a:pPr marL="800100" lvl="1" indent="-342900" algn="just">
              <a:buFont typeface="+mj-lt"/>
              <a:buAutoNum type="alphaLcParenR"/>
            </a:pPr>
            <a:r>
              <a:rPr lang="en-US" sz="1800" dirty="0"/>
              <a:t>Delivery</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Science, Big Data, Data Analytics and their differences | TELUS  International">
            <a:extLst>
              <a:ext uri="{FF2B5EF4-FFF2-40B4-BE49-F238E27FC236}">
                <a16:creationId xmlns:a16="http://schemas.microsoft.com/office/drawing/2014/main" id="{2A7A5A77-725C-E903-0035-8078FF5BC2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70" t="35038" r="13921" b="16311"/>
          <a:stretch/>
        </p:blipFill>
        <p:spPr bwMode="auto">
          <a:xfrm>
            <a:off x="9168847" y="2273334"/>
            <a:ext cx="2120481" cy="350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05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Data </a:t>
            </a:r>
            <a:r>
              <a:rPr lang="en-US" sz="4800" b="1" dirty="0">
                <a:cs typeface="Times New Roman" panose="02020603050405020304" pitchFamily="18" charset="0"/>
              </a:rPr>
              <a:t>Science</a:t>
            </a:r>
            <a:r>
              <a:rPr lang="en-US" sz="4800" b="1" dirty="0"/>
              <a:t> - </a:t>
            </a:r>
            <a:r>
              <a:rPr lang="en-US" sz="3600" b="1" dirty="0"/>
              <a:t>what’s the difference?</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8104632" cy="4802187"/>
          </a:xfrm>
        </p:spPr>
        <p:txBody>
          <a:bodyPr>
            <a:normAutofit lnSpcReduction="10000"/>
          </a:bodyPr>
          <a:lstStyle/>
          <a:p>
            <a:pPr algn="just"/>
            <a:r>
              <a:rPr lang="en-US" sz="2200" dirty="0"/>
              <a:t>Data science is a combination of techniques that help in extracting insights and information from both unstructured and structured data. </a:t>
            </a:r>
          </a:p>
          <a:p>
            <a:pPr algn="just"/>
            <a:r>
              <a:rPr lang="en-US" sz="2200" dirty="0"/>
              <a:t>It comprises everything related to data; from data cleansing to data preparation to data analysis. </a:t>
            </a:r>
          </a:p>
          <a:p>
            <a:pPr algn="just"/>
            <a:r>
              <a:rPr lang="en-US" sz="2200" dirty="0"/>
              <a:t>Data science intelligently combines mathematics, statistics and programming to not only capture data, but also give a diverse perspective or insights for problem-solving. </a:t>
            </a:r>
          </a:p>
          <a:p>
            <a:pPr algn="just"/>
            <a:r>
              <a:rPr lang="en-US" sz="2200" dirty="0"/>
              <a:t>Because of this, it comes in handy in various fields including:</a:t>
            </a:r>
          </a:p>
          <a:p>
            <a:pPr marL="800100" lvl="1" indent="-342900" algn="just">
              <a:buFont typeface="+mj-lt"/>
              <a:buAutoNum type="alphaLcParenR"/>
            </a:pPr>
            <a:r>
              <a:rPr lang="en-US" sz="1800" dirty="0"/>
              <a:t>Internet searches</a:t>
            </a:r>
          </a:p>
          <a:p>
            <a:pPr marL="800100" lvl="1" indent="-342900" algn="just">
              <a:buFont typeface="+mj-lt"/>
              <a:buAutoNum type="alphaLcParenR"/>
            </a:pPr>
            <a:r>
              <a:rPr lang="en-US" sz="1800" dirty="0"/>
              <a:t>Digital ads</a:t>
            </a:r>
          </a:p>
          <a:p>
            <a:pPr marL="800100" lvl="1" indent="-342900" algn="just">
              <a:buFont typeface="+mj-lt"/>
              <a:buAutoNum type="alphaLcParenR"/>
            </a:pPr>
            <a:r>
              <a:rPr lang="en-US" sz="1800" dirty="0"/>
              <a:t>Gaming</a:t>
            </a:r>
          </a:p>
          <a:p>
            <a:pPr marL="800100" lvl="1" indent="-342900" algn="just">
              <a:buFont typeface="+mj-lt"/>
              <a:buAutoNum type="alphaLcParenR"/>
            </a:pPr>
            <a:r>
              <a:rPr lang="en-US" sz="1800" dirty="0"/>
              <a:t>Airline route planning</a:t>
            </a:r>
          </a:p>
          <a:p>
            <a:pPr marL="800100" lvl="1" indent="-342900" algn="just">
              <a:buFont typeface="+mj-lt"/>
              <a:buAutoNum type="alphaLcParenR"/>
            </a:pPr>
            <a:r>
              <a:rPr lang="en-US" sz="1800" dirty="0"/>
              <a:t>Healthcare</a:t>
            </a:r>
          </a:p>
          <a:p>
            <a:pPr marL="800100" lvl="1" indent="-342900" algn="just">
              <a:buFont typeface="+mj-lt"/>
              <a:buAutoNum type="alphaLcParenR"/>
            </a:pPr>
            <a:r>
              <a:rPr lang="en-US" sz="1800" dirty="0"/>
              <a:t>Recommender system</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Science, Big Data, Data Analytics and their differences | TELUS  International">
            <a:extLst>
              <a:ext uri="{FF2B5EF4-FFF2-40B4-BE49-F238E27FC236}">
                <a16:creationId xmlns:a16="http://schemas.microsoft.com/office/drawing/2014/main" id="{2521846A-7BC5-73EF-8935-622006921C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7" t="35042" r="67769" b="13437"/>
          <a:stretch/>
        </p:blipFill>
        <p:spPr bwMode="auto">
          <a:xfrm>
            <a:off x="9123426" y="2170097"/>
            <a:ext cx="2211324" cy="370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9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More detailed comparison</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ata science vs data analytics vs big data comparison table">
            <a:extLst>
              <a:ext uri="{FF2B5EF4-FFF2-40B4-BE49-F238E27FC236}">
                <a16:creationId xmlns:a16="http://schemas.microsoft.com/office/drawing/2014/main" id="{674442E1-3A8A-D5E5-C9AE-30230292D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9" t="8579" r="3919" b="3724"/>
          <a:stretch/>
        </p:blipFill>
        <p:spPr bwMode="auto">
          <a:xfrm>
            <a:off x="1770888" y="1690688"/>
            <a:ext cx="8650224" cy="5001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696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Big Data vs. CPS vs. IoT</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B8B056CB-D5D4-3085-D356-2AD3D6D5089D}"/>
              </a:ext>
            </a:extLst>
          </p:cNvPr>
          <p:cNvGraphicFramePr>
            <a:graphicFrameLocks noGrp="1"/>
          </p:cNvGraphicFramePr>
          <p:nvPr>
            <p:ph idx="1"/>
            <p:extLst>
              <p:ext uri="{D42A27DB-BD31-4B8C-83A1-F6EECF244321}">
                <p14:modId xmlns:p14="http://schemas.microsoft.com/office/powerpoint/2010/main" val="1359951746"/>
              </p:ext>
            </p:extLst>
          </p:nvPr>
        </p:nvGraphicFramePr>
        <p:xfrm>
          <a:off x="838200" y="1825625"/>
          <a:ext cx="10515597" cy="4693920"/>
        </p:xfrm>
        <a:graphic>
          <a:graphicData uri="http://schemas.openxmlformats.org/drawingml/2006/table">
            <a:tbl>
              <a:tblPr firstRow="1" bandRow="1"/>
              <a:tblGrid>
                <a:gridCol w="2901696">
                  <a:extLst>
                    <a:ext uri="{9D8B030D-6E8A-4147-A177-3AD203B41FA5}">
                      <a16:colId xmlns:a16="http://schemas.microsoft.com/office/drawing/2014/main" val="1567407428"/>
                    </a:ext>
                  </a:extLst>
                </a:gridCol>
                <a:gridCol w="3913632">
                  <a:extLst>
                    <a:ext uri="{9D8B030D-6E8A-4147-A177-3AD203B41FA5}">
                      <a16:colId xmlns:a16="http://schemas.microsoft.com/office/drawing/2014/main" val="715010694"/>
                    </a:ext>
                  </a:extLst>
                </a:gridCol>
                <a:gridCol w="3700269">
                  <a:extLst>
                    <a:ext uri="{9D8B030D-6E8A-4147-A177-3AD203B41FA5}">
                      <a16:colId xmlns:a16="http://schemas.microsoft.com/office/drawing/2014/main" val="2892488223"/>
                    </a:ext>
                  </a:extLst>
                </a:gridCol>
              </a:tblGrid>
              <a:tr h="370840">
                <a:tc>
                  <a:txBody>
                    <a:bodyPr/>
                    <a:lstStyle/>
                    <a:p>
                      <a:pPr algn="ctr"/>
                      <a:r>
                        <a:rPr lang="en-US" sz="2400" b="1" dirty="0">
                          <a:solidFill>
                            <a:srgbClr val="006A4E"/>
                          </a:solidFill>
                          <a:cs typeface="Times New Roman" panose="02020603050405020304" pitchFamily="18" charset="0"/>
                        </a:rPr>
                        <a:t>Big Data </a:t>
                      </a:r>
                      <a:endParaRPr lang="en-US" sz="2400" dirty="0">
                        <a:solidFill>
                          <a:srgbClr val="006A4E"/>
                        </a:solidFill>
                      </a:endParaRPr>
                    </a:p>
                  </a:txBody>
                  <a:tcPr/>
                </a:tc>
                <a:tc>
                  <a:txBody>
                    <a:bodyPr/>
                    <a:lstStyle/>
                    <a:p>
                      <a:pPr algn="ctr"/>
                      <a:r>
                        <a:rPr lang="en-US" sz="2400" b="1" kern="1200" dirty="0">
                          <a:solidFill>
                            <a:srgbClr val="006A4E"/>
                          </a:solidFill>
                          <a:latin typeface="+mn-lt"/>
                          <a:ea typeface="+mn-ea"/>
                          <a:cs typeface="Times New Roman" panose="02020603050405020304" pitchFamily="18" charset="0"/>
                        </a:rPr>
                        <a:t>CPS </a:t>
                      </a:r>
                    </a:p>
                  </a:txBody>
                  <a:tcPr/>
                </a:tc>
                <a:tc>
                  <a:txBody>
                    <a:bodyPr/>
                    <a:lstStyle/>
                    <a:p>
                      <a:pPr algn="ctr"/>
                      <a:r>
                        <a:rPr lang="en-US" sz="2400" b="1" kern="1200" dirty="0">
                          <a:solidFill>
                            <a:srgbClr val="006A4E"/>
                          </a:solidFill>
                          <a:latin typeface="+mn-lt"/>
                          <a:ea typeface="+mn-ea"/>
                          <a:cs typeface="Times New Roman" panose="02020603050405020304" pitchFamily="18" charset="0"/>
                        </a:rPr>
                        <a:t>IoT</a:t>
                      </a:r>
                    </a:p>
                  </a:txBody>
                  <a:tcPr/>
                </a:tc>
                <a:extLst>
                  <a:ext uri="{0D108BD9-81ED-4DB2-BD59-A6C34878D82A}">
                    <a16:rowId xmlns:a16="http://schemas.microsoft.com/office/drawing/2014/main" val="2083287530"/>
                  </a:ext>
                </a:extLst>
              </a:tr>
              <a:tr h="370840">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Arial" panose="020B0604020202020204" pitchFamily="34" charset="0"/>
                          <a:ea typeface="+mn-ea"/>
                          <a:cs typeface="Arial" panose="020B0604020202020204" pitchFamily="34" charset="0"/>
                        </a:rPr>
                        <a:t>Big Data</a:t>
                      </a:r>
                      <a:r>
                        <a:rPr lang="en-US" sz="1400" b="0" kern="1200" dirty="0">
                          <a:solidFill>
                            <a:schemeClr val="tx1"/>
                          </a:solidFill>
                          <a:latin typeface="Arial" panose="020B0604020202020204" pitchFamily="34" charset="0"/>
                          <a:ea typeface="+mn-ea"/>
                          <a:cs typeface="Arial" panose="020B0604020202020204" pitchFamily="34" charset="0"/>
                        </a:rPr>
                        <a:t> refers to any large and complex collection of data.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tx1"/>
                          </a:solidFill>
                          <a:latin typeface="Arial" panose="020B0604020202020204" pitchFamily="34" charset="0"/>
                          <a:ea typeface="+mn-ea"/>
                          <a:cs typeface="Arial" panose="020B0604020202020204" pitchFamily="34" charset="0"/>
                        </a:rPr>
                        <a:t>Big Data can be considered as a Big Library where all the answers to all the questions are there but difficult to find the answers to your questions</a:t>
                      </a:r>
                      <a:r>
                        <a:rPr lang="en-US" sz="1400" b="0" i="0" dirty="0">
                          <a:solidFill>
                            <a:schemeClr val="tx1"/>
                          </a:solidFill>
                          <a:effectLst/>
                          <a:latin typeface="Arial" panose="020B0604020202020204" pitchFamily="34" charset="0"/>
                          <a:cs typeface="Arial" panose="020B0604020202020204" pitchFamily="34" charset="0"/>
                        </a:rPr>
                        <a:t>.</a:t>
                      </a:r>
                      <a:endParaRPr lang="en-US" sz="1400" b="0" dirty="0">
                        <a:solidFill>
                          <a:schemeClr val="tx1"/>
                        </a:solidFill>
                        <a:latin typeface="Arial" panose="020B0604020202020204" pitchFamily="34" charset="0"/>
                        <a:cs typeface="Arial" panose="020B0604020202020204" pitchFamily="34" charset="0"/>
                      </a:endParaRPr>
                    </a:p>
                  </a:txBody>
                  <a:tcPr/>
                </a:tc>
                <a:tc>
                  <a:txBody>
                    <a:bodyPr/>
                    <a:lstStyle/>
                    <a:p>
                      <a:pPr algn="just"/>
                      <a:r>
                        <a:rPr lang="en-US" sz="1400" b="1" dirty="0">
                          <a:latin typeface="Arial" panose="020B0604020202020204" pitchFamily="34" charset="0"/>
                          <a:cs typeface="Arial" panose="020B0604020202020204" pitchFamily="34" charset="0"/>
                        </a:rPr>
                        <a:t>Cyber-physical systems </a:t>
                      </a:r>
                      <a:r>
                        <a:rPr lang="en-US" sz="1400" dirty="0">
                          <a:latin typeface="Arial" panose="020B0604020202020204" pitchFamily="34" charset="0"/>
                          <a:cs typeface="Arial" panose="020B0604020202020204" pitchFamily="34" charset="0"/>
                        </a:rPr>
                        <a:t>integrate sensing, computation, control and networking into physical objects and infrastructure, connecting them to the Internet and to each other.</a:t>
                      </a:r>
                    </a:p>
                    <a:p>
                      <a:pPr marL="285750" indent="-285750" algn="just">
                        <a:buFont typeface="Arial" panose="020B0604020202020204" pitchFamily="34" charset="0"/>
                        <a:buChar char="•"/>
                      </a:pP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285750" indent="-285750" algn="just">
                        <a:buFont typeface="Arial" panose="020B0604020202020204" pitchFamily="34" charset="0"/>
                        <a:buChar char="•"/>
                      </a:pPr>
                      <a:r>
                        <a:rPr lang="en-US" sz="1400" b="0" i="0" kern="1200" dirty="0">
                          <a:solidFill>
                            <a:schemeClr val="tx1"/>
                          </a:solidFill>
                          <a:effectLst/>
                          <a:latin typeface="Arial" panose="020B0604020202020204" pitchFamily="34" charset="0"/>
                          <a:ea typeface="+mn-ea"/>
                          <a:cs typeface="Arial" panose="020B0604020202020204" pitchFamily="34" charset="0"/>
                        </a:rPr>
                        <a:t>CPS technology seeks to develop the processes, networking and technology needed for the seamless integration of cyber and physical systems.</a:t>
                      </a:r>
                    </a:p>
                    <a:p>
                      <a:pPr marL="285750" indent="-285750" algn="just">
                        <a:buFont typeface="Arial" panose="020B0604020202020204" pitchFamily="34" charset="0"/>
                        <a:buChar char="•"/>
                      </a:pPr>
                      <a:endParaRPr lang="en-US" sz="1400" b="0" i="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algn="just"/>
                      <a:r>
                        <a:rPr lang="en-US" sz="1400" b="1" i="0" dirty="0">
                          <a:effectLst/>
                          <a:latin typeface="Arial" panose="020B0604020202020204" pitchFamily="34" charset="0"/>
                          <a:cs typeface="Arial" panose="020B0604020202020204" pitchFamily="34" charset="0"/>
                        </a:rPr>
                        <a:t>Internet of Things</a:t>
                      </a:r>
                      <a:r>
                        <a:rPr lang="en-US" sz="1400" b="0" i="0" dirty="0">
                          <a:effectLst/>
                          <a:latin typeface="Arial" panose="020B0604020202020204" pitchFamily="34" charset="0"/>
                          <a:cs typeface="Arial" panose="020B0604020202020204" pitchFamily="34" charset="0"/>
                        </a:rPr>
                        <a:t>, refers to the collective network of connected “smart” devices and the technology that facilitates communication between devices and the cloud, as well as between the devices themselves to gather and share electronic information.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dirty="0">
                        <a:effectLst/>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effectLst/>
                          <a:latin typeface="Arial" panose="020B0604020202020204" pitchFamily="34" charset="0"/>
                          <a:cs typeface="Arial" panose="020B0604020202020204" pitchFamily="34" charset="0"/>
                        </a:rPr>
                        <a:t>IoT data represents one among many series of creeks and rivers that feed into an ocean of big data. </a:t>
                      </a:r>
                    </a:p>
                  </a:txBody>
                  <a:tcPr/>
                </a:tc>
                <a:extLst>
                  <a:ext uri="{0D108BD9-81ED-4DB2-BD59-A6C34878D82A}">
                    <a16:rowId xmlns:a16="http://schemas.microsoft.com/office/drawing/2014/main" val="738285557"/>
                  </a:ext>
                </a:extLst>
              </a:tr>
              <a:tr h="370840">
                <a:tc vMerge="1">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txBody>
                  <a:tcPr/>
                </a:tc>
                <a:tc gridSpan="2">
                  <a:txBody>
                    <a:bodyPr/>
                    <a:lstStyle/>
                    <a:p>
                      <a:pPr marL="285750" indent="-285750" algn="just">
                        <a:buFont typeface="Arial" panose="020B0604020202020204" pitchFamily="34" charset="0"/>
                        <a:buChar char="•"/>
                      </a:pPr>
                      <a:r>
                        <a:rPr lang="en-US" sz="1600" b="0" i="0" kern="1200" dirty="0">
                          <a:solidFill>
                            <a:schemeClr val="tx1"/>
                          </a:solidFill>
                          <a:effectLst/>
                          <a:latin typeface="+mn-lt"/>
                          <a:ea typeface="+mn-ea"/>
                          <a:cs typeface="+mn-cs"/>
                        </a:rPr>
                        <a:t>Cyber-physical systems (CPS) and the Internet of Things (IoT) are both complex platforms that share a common goal of increasing technological reliability, expanding advancement opportunities and exposing areas of untapped potential.</a:t>
                      </a:r>
                    </a:p>
                    <a:p>
                      <a:pPr marL="285750" indent="-285750" algn="just">
                        <a:buFont typeface="Arial" panose="020B0604020202020204" pitchFamily="34" charset="0"/>
                        <a:buChar char="•"/>
                      </a:pPr>
                      <a:endParaRPr lang="en-US" sz="1600" b="0" i="0" kern="1200" dirty="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The enormous collection of connected sensors, devices, and other “things” that represent IoT—an estimated 35.82 billion devices worldwide—makes a significant contribution to the volume of data collected. </a:t>
                      </a:r>
                    </a:p>
                  </a:txBody>
                  <a:tcPr/>
                </a:tc>
                <a:tc hMerge="1">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61947800"/>
                  </a:ext>
                </a:extLst>
              </a:tr>
            </a:tbl>
          </a:graphicData>
        </a:graphic>
      </p:graphicFrame>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73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Big Data and IoT </a:t>
            </a:r>
            <a:r>
              <a:rPr lang="en-US" sz="3600" b="1" dirty="0"/>
              <a:t>- what’s the difference?</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540183B-5169-F799-884C-55EA06B91FF5}"/>
              </a:ext>
            </a:extLst>
          </p:cNvPr>
          <p:cNvGraphicFramePr>
            <a:graphicFrameLocks noGrp="1"/>
          </p:cNvGraphicFramePr>
          <p:nvPr>
            <p:ph idx="1"/>
            <p:extLst>
              <p:ext uri="{D42A27DB-BD31-4B8C-83A1-F6EECF244321}">
                <p14:modId xmlns:p14="http://schemas.microsoft.com/office/powerpoint/2010/main" val="3674337169"/>
              </p:ext>
            </p:extLst>
          </p:nvPr>
        </p:nvGraphicFramePr>
        <p:xfrm>
          <a:off x="838200" y="1690688"/>
          <a:ext cx="10515597" cy="4632960"/>
        </p:xfrm>
        <a:graphic>
          <a:graphicData uri="http://schemas.openxmlformats.org/drawingml/2006/table">
            <a:tbl>
              <a:tblPr firstRow="1" bandRow="1"/>
              <a:tblGrid>
                <a:gridCol w="2225040">
                  <a:extLst>
                    <a:ext uri="{9D8B030D-6E8A-4147-A177-3AD203B41FA5}">
                      <a16:colId xmlns:a16="http://schemas.microsoft.com/office/drawing/2014/main" val="598639622"/>
                    </a:ext>
                  </a:extLst>
                </a:gridCol>
                <a:gridCol w="4206240">
                  <a:extLst>
                    <a:ext uri="{9D8B030D-6E8A-4147-A177-3AD203B41FA5}">
                      <a16:colId xmlns:a16="http://schemas.microsoft.com/office/drawing/2014/main" val="3928510630"/>
                    </a:ext>
                  </a:extLst>
                </a:gridCol>
                <a:gridCol w="4084317">
                  <a:extLst>
                    <a:ext uri="{9D8B030D-6E8A-4147-A177-3AD203B41FA5}">
                      <a16:colId xmlns:a16="http://schemas.microsoft.com/office/drawing/2014/main" val="548521043"/>
                    </a:ext>
                  </a:extLst>
                </a:gridCol>
              </a:tblGrid>
              <a:tr h="370840">
                <a:tc>
                  <a:txBody>
                    <a:bodyPr/>
                    <a:lstStyle/>
                    <a:p>
                      <a:pPr algn="ctr" fontAlgn="t"/>
                      <a:r>
                        <a:rPr lang="en-US" sz="2000" b="1" kern="1200" dirty="0">
                          <a:solidFill>
                            <a:srgbClr val="006A4E"/>
                          </a:solidFill>
                          <a:latin typeface="+mn-lt"/>
                          <a:ea typeface="+mn-ea"/>
                          <a:cs typeface="Times New Roman" panose="02020603050405020304" pitchFamily="18" charset="0"/>
                        </a:rPr>
                        <a:t>Parameters of Comparison</a:t>
                      </a:r>
                    </a:p>
                  </a:txBody>
                  <a:tcPr marL="50800" marR="50800" marT="50800" marB="50800" anchor="ctr"/>
                </a:tc>
                <a:tc>
                  <a:txBody>
                    <a:bodyPr/>
                    <a:lstStyle/>
                    <a:p>
                      <a:pPr algn="ctr" fontAlgn="t"/>
                      <a:r>
                        <a:rPr lang="en-US" sz="2000" b="1" kern="1200" dirty="0">
                          <a:solidFill>
                            <a:srgbClr val="006A4E"/>
                          </a:solidFill>
                          <a:latin typeface="+mn-lt"/>
                          <a:ea typeface="+mn-ea"/>
                          <a:cs typeface="Times New Roman" panose="02020603050405020304" pitchFamily="18" charset="0"/>
                        </a:rPr>
                        <a:t>IoT</a:t>
                      </a:r>
                    </a:p>
                  </a:txBody>
                  <a:tcPr marL="50800" marR="50800" marT="50800" marB="50800" anchor="ctr"/>
                </a:tc>
                <a:tc>
                  <a:txBody>
                    <a:bodyPr/>
                    <a:lstStyle/>
                    <a:p>
                      <a:pPr algn="ctr" fontAlgn="t"/>
                      <a:r>
                        <a:rPr lang="en-US" sz="2000" b="1" kern="1200" dirty="0">
                          <a:solidFill>
                            <a:srgbClr val="006A4E"/>
                          </a:solidFill>
                          <a:latin typeface="+mn-lt"/>
                          <a:ea typeface="+mn-ea"/>
                          <a:cs typeface="Times New Roman" panose="02020603050405020304" pitchFamily="18" charset="0"/>
                        </a:rPr>
                        <a:t>Big Data</a:t>
                      </a:r>
                    </a:p>
                  </a:txBody>
                  <a:tcPr marL="50800" marR="50800" marT="50800" marB="50800" anchor="ctr"/>
                </a:tc>
                <a:extLst>
                  <a:ext uri="{0D108BD9-81ED-4DB2-BD59-A6C34878D82A}">
                    <a16:rowId xmlns:a16="http://schemas.microsoft.com/office/drawing/2014/main" val="514853010"/>
                  </a:ext>
                </a:extLst>
              </a:tr>
              <a:tr h="370840">
                <a:tc>
                  <a:txBody>
                    <a:bodyPr/>
                    <a:lstStyle/>
                    <a:p>
                      <a:pPr algn="ctr" fontAlgn="ctr"/>
                      <a:r>
                        <a:rPr lang="en-US" sz="1450" dirty="0">
                          <a:effectLst/>
                        </a:rPr>
                        <a:t>Interdiction</a:t>
                      </a:r>
                      <a:br>
                        <a:rPr lang="en-US" sz="1450" dirty="0">
                          <a:effectLst/>
                        </a:rPr>
                      </a:br>
                      <a:endParaRPr lang="en-US" sz="1450" dirty="0">
                        <a:effectLst/>
                      </a:endParaRPr>
                    </a:p>
                  </a:txBody>
                  <a:tcPr marL="50800" marR="50800" marT="50800" marB="50800" anchor="ctr"/>
                </a:tc>
                <a:tc>
                  <a:txBody>
                    <a:bodyPr/>
                    <a:lstStyle/>
                    <a:p>
                      <a:pPr algn="just" fontAlgn="t"/>
                      <a:r>
                        <a:rPr lang="en-US" sz="1400" dirty="0">
                          <a:effectLst/>
                        </a:rPr>
                        <a:t>IoT is an idea whose core tenet is to create a network of interconnected computing devices so that intelligent machines may replace the need for human mediators.</a:t>
                      </a:r>
                    </a:p>
                  </a:txBody>
                  <a:tcPr marL="50800" marR="50800" marT="50800" marB="50800"/>
                </a:tc>
                <a:tc>
                  <a:txBody>
                    <a:bodyPr/>
                    <a:lstStyle/>
                    <a:p>
                      <a:pPr algn="just" fontAlgn="t"/>
                      <a:r>
                        <a:rPr lang="en-US" sz="1400" dirty="0">
                          <a:effectLst/>
                        </a:rPr>
                        <a:t>The idea of "big data" is to compile all of the most recent information, whether it be statistics, news, or content that might assist in making decisions.</a:t>
                      </a:r>
                    </a:p>
                  </a:txBody>
                  <a:tcPr marL="50800" marR="50800" marT="50800" marB="50800"/>
                </a:tc>
                <a:extLst>
                  <a:ext uri="{0D108BD9-81ED-4DB2-BD59-A6C34878D82A}">
                    <a16:rowId xmlns:a16="http://schemas.microsoft.com/office/drawing/2014/main" val="23088005"/>
                  </a:ext>
                </a:extLst>
              </a:tr>
              <a:tr h="370840">
                <a:tc>
                  <a:txBody>
                    <a:bodyPr/>
                    <a:lstStyle/>
                    <a:p>
                      <a:pPr algn="ctr" fontAlgn="ctr"/>
                      <a:r>
                        <a:rPr lang="en-US" sz="1450" dirty="0">
                          <a:effectLst/>
                        </a:rPr>
                        <a:t>Data</a:t>
                      </a:r>
                      <a:br>
                        <a:rPr lang="en-US" sz="1450" dirty="0">
                          <a:effectLst/>
                        </a:rPr>
                      </a:br>
                      <a:endParaRPr lang="en-US" sz="1450" dirty="0">
                        <a:effectLst/>
                      </a:endParaRPr>
                    </a:p>
                  </a:txBody>
                  <a:tcPr marL="50800" marR="50800" marT="50800" marB="50800" anchor="ctr"/>
                </a:tc>
                <a:tc>
                  <a:txBody>
                    <a:bodyPr/>
                    <a:lstStyle/>
                    <a:p>
                      <a:pPr algn="just" fontAlgn="t"/>
                      <a:r>
                        <a:rPr lang="en-US" sz="1400" dirty="0">
                          <a:effectLst/>
                        </a:rPr>
                        <a:t>IoT Collect and Process Data Generated by Machines, which is then Aggregated and Compressed by Sensors Such as a Steam Iron.</a:t>
                      </a:r>
                    </a:p>
                  </a:txBody>
                  <a:tcPr marL="50800" marR="50800" marT="50800" marB="50800"/>
                </a:tc>
                <a:tc>
                  <a:txBody>
                    <a:bodyPr/>
                    <a:lstStyle/>
                    <a:p>
                      <a:pPr algn="just" fontAlgn="t"/>
                      <a:r>
                        <a:rPr lang="en-US" sz="1400" dirty="0">
                          <a:effectLst/>
                        </a:rPr>
                        <a:t>Big Data processes data that was created by humans, such as emails, posts on social networking platforms, and other information that users contribute.</a:t>
                      </a:r>
                    </a:p>
                  </a:txBody>
                  <a:tcPr marL="50800" marR="50800" marT="50800" marB="50800"/>
                </a:tc>
                <a:extLst>
                  <a:ext uri="{0D108BD9-81ED-4DB2-BD59-A6C34878D82A}">
                    <a16:rowId xmlns:a16="http://schemas.microsoft.com/office/drawing/2014/main" val="3535725643"/>
                  </a:ext>
                </a:extLst>
              </a:tr>
              <a:tr h="370840">
                <a:tc>
                  <a:txBody>
                    <a:bodyPr/>
                    <a:lstStyle/>
                    <a:p>
                      <a:pPr algn="ctr" fontAlgn="ctr"/>
                      <a:r>
                        <a:rPr lang="en-US" sz="1450" dirty="0">
                          <a:effectLst/>
                        </a:rPr>
                        <a:t>Real time</a:t>
                      </a:r>
                      <a:br>
                        <a:rPr lang="en-US" sz="1450" dirty="0">
                          <a:effectLst/>
                        </a:rPr>
                      </a:br>
                      <a:endParaRPr lang="en-US" sz="1450" dirty="0">
                        <a:effectLst/>
                      </a:endParaRPr>
                    </a:p>
                  </a:txBody>
                  <a:tcPr marL="50800" marR="50800" marT="50800" marB="50800" anchor="ctr"/>
                </a:tc>
                <a:tc>
                  <a:txBody>
                    <a:bodyPr/>
                    <a:lstStyle/>
                    <a:p>
                      <a:pPr algn="just" fontAlgn="t"/>
                      <a:r>
                        <a:rPr lang="en-US" sz="1400" dirty="0">
                          <a:effectLst/>
                        </a:rPr>
                        <a:t>In order to arrive to useful conclusions, The Internet of Things makes use of data that is collected, processed, and </a:t>
                      </a:r>
                      <a:r>
                        <a:rPr lang="en-US" sz="1400" dirty="0" err="1">
                          <a:effectLst/>
                        </a:rPr>
                        <a:t>analysed</a:t>
                      </a:r>
                      <a:r>
                        <a:rPr lang="en-US" sz="1400" dirty="0">
                          <a:effectLst/>
                        </a:rPr>
                        <a:t> in real time.</a:t>
                      </a:r>
                    </a:p>
                  </a:txBody>
                  <a:tcPr marL="50800" marR="50800" marT="50800" marB="50800"/>
                </a:tc>
                <a:tc>
                  <a:txBody>
                    <a:bodyPr/>
                    <a:lstStyle/>
                    <a:p>
                      <a:pPr algn="just" fontAlgn="t"/>
                      <a:r>
                        <a:rPr lang="en-US" sz="1400" dirty="0">
                          <a:effectLst/>
                        </a:rPr>
                        <a:t>The processing of large amounts of data does not occur in real time. The gathering of data comes first, followed by the analysis of it after some time has passed.</a:t>
                      </a:r>
                    </a:p>
                  </a:txBody>
                  <a:tcPr marL="50800" marR="50800" marT="50800" marB="50800"/>
                </a:tc>
                <a:extLst>
                  <a:ext uri="{0D108BD9-81ED-4DB2-BD59-A6C34878D82A}">
                    <a16:rowId xmlns:a16="http://schemas.microsoft.com/office/drawing/2014/main" val="1625818271"/>
                  </a:ext>
                </a:extLst>
              </a:tr>
              <a:tr h="370840">
                <a:tc>
                  <a:txBody>
                    <a:bodyPr/>
                    <a:lstStyle/>
                    <a:p>
                      <a:pPr algn="ctr" fontAlgn="ctr"/>
                      <a:r>
                        <a:rPr lang="en-US" sz="1450" dirty="0">
                          <a:effectLst/>
                        </a:rPr>
                        <a:t>Purpose</a:t>
                      </a:r>
                      <a:br>
                        <a:rPr lang="en-US" sz="1450" dirty="0">
                          <a:effectLst/>
                        </a:rPr>
                      </a:br>
                      <a:endParaRPr lang="en-US" sz="1450" dirty="0">
                        <a:effectLst/>
                      </a:endParaRPr>
                    </a:p>
                  </a:txBody>
                  <a:tcPr marL="50800" marR="50800" marT="50800" marB="50800" anchor="ctr"/>
                </a:tc>
                <a:tc>
                  <a:txBody>
                    <a:bodyPr/>
                    <a:lstStyle/>
                    <a:p>
                      <a:pPr algn="just" fontAlgn="t"/>
                      <a:r>
                        <a:rPr lang="en-US" sz="1400" dirty="0">
                          <a:effectLst/>
                        </a:rPr>
                        <a:t>The Internet of Things’ primary objective is to identify and resolve problems that may be present in assets.</a:t>
                      </a:r>
                      <a:br>
                        <a:rPr lang="en-US" sz="1400" dirty="0">
                          <a:effectLst/>
                        </a:rPr>
                      </a:br>
                      <a:endParaRPr lang="en-US" sz="1400" dirty="0">
                        <a:effectLst/>
                      </a:endParaRPr>
                    </a:p>
                  </a:txBody>
                  <a:tcPr marL="50800" marR="50800" marT="50800" marB="50800"/>
                </a:tc>
                <a:tc>
                  <a:txBody>
                    <a:bodyPr/>
                    <a:lstStyle/>
                    <a:p>
                      <a:pPr algn="just" fontAlgn="t"/>
                      <a:r>
                        <a:rPr lang="en-US" sz="1400" dirty="0">
                          <a:effectLst/>
                        </a:rPr>
                        <a:t>With the help of Big Data analysis, we may get to the bottom of an issue by delving into the mountains of data that are already collected.</a:t>
                      </a:r>
                    </a:p>
                  </a:txBody>
                  <a:tcPr marL="50800" marR="50800" marT="50800" marB="50800"/>
                </a:tc>
                <a:extLst>
                  <a:ext uri="{0D108BD9-81ED-4DB2-BD59-A6C34878D82A}">
                    <a16:rowId xmlns:a16="http://schemas.microsoft.com/office/drawing/2014/main" val="438229722"/>
                  </a:ext>
                </a:extLst>
              </a:tr>
              <a:tr h="370840">
                <a:tc>
                  <a:txBody>
                    <a:bodyPr/>
                    <a:lstStyle/>
                    <a:p>
                      <a:pPr algn="ctr" fontAlgn="ctr"/>
                      <a:r>
                        <a:rPr lang="en-US" sz="1450" dirty="0">
                          <a:effectLst/>
                        </a:rPr>
                        <a:t>Result</a:t>
                      </a:r>
                      <a:br>
                        <a:rPr lang="en-US" sz="1450" dirty="0">
                          <a:effectLst/>
                        </a:rPr>
                      </a:br>
                      <a:endParaRPr lang="en-US" sz="1450" dirty="0">
                        <a:effectLst/>
                      </a:endParaRPr>
                    </a:p>
                  </a:txBody>
                  <a:tcPr marL="50800" marR="50800" marT="50800" marB="50800" anchor="ctr"/>
                </a:tc>
                <a:tc>
                  <a:txBody>
                    <a:bodyPr/>
                    <a:lstStyle/>
                    <a:p>
                      <a:pPr algn="just" fontAlgn="t"/>
                      <a:r>
                        <a:rPr lang="en-US" sz="1400" dirty="0">
                          <a:effectLst/>
                        </a:rPr>
                        <a:t>In the context of IoT, having the ability to comprehend the data collected by machine sensors is essential for producing accurate results.</a:t>
                      </a:r>
                    </a:p>
                  </a:txBody>
                  <a:tcPr marL="50800" marR="50800" marT="50800" marB="50800"/>
                </a:tc>
                <a:tc>
                  <a:txBody>
                    <a:bodyPr/>
                    <a:lstStyle/>
                    <a:p>
                      <a:pPr algn="just" fontAlgn="t"/>
                      <a:r>
                        <a:rPr lang="en-US" sz="1400" dirty="0">
                          <a:effectLst/>
                        </a:rPr>
                        <a:t>Big Data Analytics is a method that derives conclusions from enormous amounts of data by using statistical frameworks.</a:t>
                      </a:r>
                    </a:p>
                  </a:txBody>
                  <a:tcPr marL="50800" marR="50800" marT="50800" marB="50800"/>
                </a:tc>
                <a:extLst>
                  <a:ext uri="{0D108BD9-81ED-4DB2-BD59-A6C34878D82A}">
                    <a16:rowId xmlns:a16="http://schemas.microsoft.com/office/drawing/2014/main" val="1617264034"/>
                  </a:ext>
                </a:extLst>
              </a:tr>
            </a:tbl>
          </a:graphicData>
        </a:graphic>
      </p:graphicFrame>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97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pPr algn="l"/>
            <a:r>
              <a:rPr lang="en-US" sz="4800" b="1" dirty="0"/>
              <a:t>Advantages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A5CBD4E-9140-D705-252D-E90AA0CD8D7A}"/>
              </a:ext>
            </a:extLst>
          </p:cNvPr>
          <p:cNvGrpSpPr/>
          <p:nvPr/>
        </p:nvGrpSpPr>
        <p:grpSpPr>
          <a:xfrm>
            <a:off x="7754112" y="2405952"/>
            <a:ext cx="3818001" cy="3160714"/>
            <a:chOff x="7114032" y="2443162"/>
            <a:chExt cx="3818001" cy="3160714"/>
          </a:xfrm>
        </p:grpSpPr>
        <p:pic>
          <p:nvPicPr>
            <p:cNvPr id="1030" name="Picture 6" descr="Advantages And Disadvantages of a Client application server">
              <a:extLst>
                <a:ext uri="{FF2B5EF4-FFF2-40B4-BE49-F238E27FC236}">
                  <a16:creationId xmlns:a16="http://schemas.microsoft.com/office/drawing/2014/main" id="{81C7F977-3C09-7667-ED7D-455DD20F5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45" r="9127"/>
            <a:stretch/>
          </p:blipFill>
          <p:spPr bwMode="auto">
            <a:xfrm>
              <a:off x="7114032" y="2443162"/>
              <a:ext cx="3818001" cy="3160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95A256-31E7-29CD-0F34-0EE6B7734219}"/>
                </a:ext>
              </a:extLst>
            </p:cNvPr>
            <p:cNvSpPr txBox="1"/>
            <p:nvPr/>
          </p:nvSpPr>
          <p:spPr>
            <a:xfrm>
              <a:off x="7252716" y="3759025"/>
              <a:ext cx="1330452" cy="369332"/>
            </a:xfrm>
            <a:prstGeom prst="rect">
              <a:avLst/>
            </a:prstGeom>
            <a:noFill/>
          </p:spPr>
          <p:txBody>
            <a:bodyPr wrap="square">
              <a:spAutoFit/>
            </a:bodyPr>
            <a:lstStyle/>
            <a:p>
              <a:pPr algn="ctr"/>
              <a:r>
                <a:rPr lang="en-US" sz="1800" b="1" dirty="0">
                  <a:solidFill>
                    <a:srgbClr val="FF0000"/>
                  </a:solidFill>
                </a:rPr>
                <a:t>Advantages</a:t>
              </a:r>
              <a:endParaRPr lang="en-US" dirty="0">
                <a:solidFill>
                  <a:srgbClr val="FF0000"/>
                </a:solidFill>
              </a:endParaRPr>
            </a:p>
          </p:txBody>
        </p:sp>
        <p:sp>
          <p:nvSpPr>
            <p:cNvPr id="9" name="TextBox 8">
              <a:extLst>
                <a:ext uri="{FF2B5EF4-FFF2-40B4-BE49-F238E27FC236}">
                  <a16:creationId xmlns:a16="http://schemas.microsoft.com/office/drawing/2014/main" id="{2D8046DD-3D2E-0C01-60C6-A63EACF5F600}"/>
                </a:ext>
              </a:extLst>
            </p:cNvPr>
            <p:cNvSpPr txBox="1"/>
            <p:nvPr/>
          </p:nvSpPr>
          <p:spPr>
            <a:xfrm>
              <a:off x="9343263" y="4599432"/>
              <a:ext cx="1588770" cy="369332"/>
            </a:xfrm>
            <a:prstGeom prst="rect">
              <a:avLst/>
            </a:prstGeom>
            <a:noFill/>
          </p:spPr>
          <p:txBody>
            <a:bodyPr wrap="square">
              <a:spAutoFit/>
            </a:bodyPr>
            <a:lstStyle/>
            <a:p>
              <a:pPr algn="ctr"/>
              <a:r>
                <a:rPr lang="en-US" sz="1800" b="1" dirty="0">
                  <a:solidFill>
                    <a:srgbClr val="FF0000"/>
                  </a:solidFill>
                </a:rPr>
                <a:t>Disadvantages</a:t>
              </a:r>
              <a:endParaRPr lang="en-US" dirty="0">
                <a:solidFill>
                  <a:srgbClr val="FF0000"/>
                </a:solidFill>
              </a:endParaRPr>
            </a:p>
          </p:txBody>
        </p:sp>
      </p:grpSp>
      <p:sp>
        <p:nvSpPr>
          <p:cNvPr id="8" name="Content Placeholder 2">
            <a:extLst>
              <a:ext uri="{FF2B5EF4-FFF2-40B4-BE49-F238E27FC236}">
                <a16:creationId xmlns:a16="http://schemas.microsoft.com/office/drawing/2014/main" id="{66AEDDC6-5A8A-8AD2-F893-62F2A7CB868F}"/>
              </a:ext>
            </a:extLst>
          </p:cNvPr>
          <p:cNvSpPr txBox="1">
            <a:spLocks/>
          </p:cNvSpPr>
          <p:nvPr/>
        </p:nvSpPr>
        <p:spPr>
          <a:xfrm>
            <a:off x="838200" y="1690688"/>
            <a:ext cx="6879336"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Reduces Costs</a:t>
            </a:r>
          </a:p>
          <a:p>
            <a:pPr lvl="1" algn="just"/>
            <a:r>
              <a:rPr lang="en-US" sz="1600" dirty="0"/>
              <a:t>You can do Big Data analytics at a relatively low cost (in the cloud) and at high speed</a:t>
            </a:r>
          </a:p>
          <a:p>
            <a:pPr marL="457200" indent="-457200" algn="just">
              <a:buFont typeface="+mj-lt"/>
              <a:buAutoNum type="arabicPeriod"/>
            </a:pPr>
            <a:endParaRPr lang="en-US" sz="2000" dirty="0"/>
          </a:p>
          <a:p>
            <a:pPr marL="457200" indent="-457200" algn="just">
              <a:buFont typeface="+mj-lt"/>
              <a:buAutoNum type="arabicPeriod"/>
            </a:pPr>
            <a:r>
              <a:rPr lang="en-US" sz="2000" dirty="0"/>
              <a:t>Improves Decision-Making</a:t>
            </a:r>
          </a:p>
          <a:p>
            <a:pPr marL="914400" lvl="1" indent="-457200" algn="just">
              <a:buFont typeface="+mj-lt"/>
              <a:buAutoNum type="alphaLcParenR"/>
            </a:pPr>
            <a:r>
              <a:rPr lang="en-US" sz="1600" dirty="0"/>
              <a:t>You can gather valuable insights about your performance with the help of big data solutions</a:t>
            </a:r>
          </a:p>
          <a:p>
            <a:pPr marL="914400" lvl="1" indent="-457200" algn="just">
              <a:buFont typeface="+mj-lt"/>
              <a:buAutoNum type="alphaLcParenR"/>
            </a:pPr>
            <a:r>
              <a:rPr lang="en-US" sz="1600" dirty="0"/>
              <a:t>You can start refining your business model and innovate radically</a:t>
            </a:r>
          </a:p>
          <a:p>
            <a:pPr marL="914400" lvl="1" indent="-457200" algn="just">
              <a:buFont typeface="+mj-lt"/>
              <a:buAutoNum type="alphaLcParenR"/>
            </a:pPr>
            <a:r>
              <a:rPr lang="en-US" sz="1600" dirty="0"/>
              <a:t>You can create endless new opportunities to differentiate</a:t>
            </a:r>
          </a:p>
          <a:p>
            <a:pPr marL="457200" indent="-457200" algn="just">
              <a:buFont typeface="+mj-lt"/>
              <a:buAutoNum type="arabicPeriod"/>
            </a:pPr>
            <a:endParaRPr lang="en-US" sz="2000" dirty="0"/>
          </a:p>
          <a:p>
            <a:pPr marL="457200" indent="-457200" algn="just">
              <a:buFont typeface="+mj-lt"/>
              <a:buAutoNum type="arabicPeriod"/>
            </a:pPr>
            <a:r>
              <a:rPr lang="en-US" sz="2000" dirty="0"/>
              <a:t>Increases Productivity</a:t>
            </a:r>
          </a:p>
          <a:p>
            <a:pPr lvl="1" algn="just"/>
            <a:r>
              <a:rPr lang="en-US" sz="1600" dirty="0"/>
              <a:t>You can make predictive models and, in this way, go from reactive to proactive. This has a positive effect on your profitability and customer satisfaction.</a:t>
            </a:r>
          </a:p>
          <a:p>
            <a:pPr marL="457200" indent="-457200" algn="just">
              <a:buFont typeface="+mj-lt"/>
              <a:buAutoNum type="arabicPeriod"/>
            </a:pPr>
            <a:endParaRPr lang="en-US" sz="2000" dirty="0"/>
          </a:p>
          <a:p>
            <a:pPr marL="457200" indent="-457200" algn="just">
              <a:buFont typeface="+mj-lt"/>
              <a:buAutoNum type="arabicPeriod"/>
            </a:pPr>
            <a:endParaRPr lang="en-US" sz="2000" dirty="0"/>
          </a:p>
        </p:txBody>
      </p:sp>
    </p:spTree>
    <p:extLst>
      <p:ext uri="{BB962C8B-B14F-4D97-AF65-F5344CB8AC3E}">
        <p14:creationId xmlns:p14="http://schemas.microsoft.com/office/powerpoint/2010/main" val="413438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pPr algn="l"/>
            <a:r>
              <a:rPr lang="en-US" sz="4800" b="1" dirty="0"/>
              <a:t>Disadvantages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29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6879336" cy="4938712"/>
          </a:xfrm>
        </p:spPr>
        <p:txBody>
          <a:bodyPr>
            <a:normAutofit fontScale="77500" lnSpcReduction="20000"/>
          </a:bodyPr>
          <a:lstStyle/>
          <a:p>
            <a:pPr marL="457200" indent="-457200" algn="just">
              <a:buFont typeface="+mj-lt"/>
              <a:buAutoNum type="arabicPeriod"/>
            </a:pPr>
            <a:r>
              <a:rPr lang="en-US" sz="2600" dirty="0"/>
              <a:t>Cybersecurity Risks </a:t>
            </a:r>
          </a:p>
          <a:p>
            <a:pPr lvl="1" algn="just"/>
            <a:r>
              <a:rPr lang="en-US" sz="2100" dirty="0"/>
              <a:t>Big data solutions are major targets for cybercriminals, meaning companies using these advanced analytics tools are exposed to more potential cybersecurity threats.</a:t>
            </a:r>
          </a:p>
          <a:p>
            <a:pPr marL="457200" indent="-457200" algn="just">
              <a:buFont typeface="+mj-lt"/>
              <a:buAutoNum type="arabicPeriod"/>
            </a:pPr>
            <a:endParaRPr lang="en-US" sz="2000" dirty="0"/>
          </a:p>
          <a:p>
            <a:pPr marL="457200" indent="-457200" algn="just">
              <a:buFont typeface="+mj-lt"/>
              <a:buAutoNum type="arabicPeriod"/>
            </a:pPr>
            <a:r>
              <a:rPr lang="en-US" sz="2600" dirty="0"/>
              <a:t>Privacy</a:t>
            </a:r>
          </a:p>
          <a:p>
            <a:pPr marL="914400" lvl="1" indent="-457200" algn="just">
              <a:buFont typeface="+mj-lt"/>
              <a:buAutoNum type="alphaLcParenR"/>
            </a:pPr>
            <a:r>
              <a:rPr lang="en-US" sz="2100" dirty="0"/>
              <a:t>Privacy issues can easily throw a spanner in the works, processing personal data without a legally valid basis is asking for big problems. </a:t>
            </a:r>
          </a:p>
          <a:p>
            <a:pPr marL="914400" lvl="1" indent="-457200" algn="just">
              <a:buFont typeface="+mj-lt"/>
              <a:buAutoNum type="alphaLcParenR"/>
            </a:pPr>
            <a:r>
              <a:rPr lang="en-US" sz="2100" dirty="0"/>
              <a:t>They must ensure they’re meeting industry and federal regulatory requirements for the information they work with, including sensitive or personal customer data. </a:t>
            </a:r>
          </a:p>
          <a:p>
            <a:pPr marL="457200" indent="-457200" algn="just">
              <a:buFont typeface="+mj-lt"/>
              <a:buAutoNum type="arabicPeriod"/>
            </a:pPr>
            <a:endParaRPr lang="en-US" sz="2000" dirty="0"/>
          </a:p>
          <a:p>
            <a:pPr marL="457200" indent="-457200" algn="just">
              <a:buFont typeface="+mj-lt"/>
              <a:buAutoNum type="arabicPeriod"/>
            </a:pPr>
            <a:r>
              <a:rPr lang="en-US" sz="2600" dirty="0"/>
              <a:t>Complexity</a:t>
            </a:r>
          </a:p>
          <a:p>
            <a:pPr lvl="1" algn="just"/>
            <a:r>
              <a:rPr lang="en-US" sz="2100" dirty="0"/>
              <a:t>It is complex because you have to combine it with artificial intelligence and machine learning. The knowledge of Big Data machine learning is very scarce. </a:t>
            </a:r>
          </a:p>
          <a:p>
            <a:pPr marL="457200" indent="-457200" algn="just">
              <a:buFont typeface="+mj-lt"/>
              <a:buAutoNum type="arabicPeriod"/>
            </a:pPr>
            <a:endParaRPr lang="en-US" sz="2000" dirty="0"/>
          </a:p>
          <a:p>
            <a:pPr marL="457200" indent="-457200" algn="just">
              <a:buFont typeface="+mj-lt"/>
              <a:buAutoNum type="arabicPeriod"/>
            </a:pPr>
            <a:r>
              <a:rPr lang="en-US" sz="2600" dirty="0"/>
              <a:t>Waste of money</a:t>
            </a:r>
          </a:p>
          <a:p>
            <a:pPr lvl="1" algn="just"/>
            <a:r>
              <a:rPr lang="en-US" sz="2100" dirty="0"/>
              <a:t>An enormous amount of money is wasted, because only a small proportion of the initiatives are put into production. Estimates range from 10-15%.</a:t>
            </a:r>
          </a:p>
          <a:p>
            <a:pPr marL="457200" indent="-457200" algn="just">
              <a:buFont typeface="+mj-lt"/>
              <a:buAutoNum type="arabicPeriod"/>
            </a:pPr>
            <a:endParaRPr lang="en-US" sz="2000" dirty="0"/>
          </a:p>
          <a:p>
            <a:pPr marL="457200" indent="-457200" algn="just">
              <a:buFont typeface="+mj-lt"/>
              <a:buAutoNum type="arabicPeriod"/>
            </a:pPr>
            <a:endParaRPr lang="en-US" sz="2000"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3EC8756-20B9-980A-EE91-AB67332EC72C}"/>
              </a:ext>
            </a:extLst>
          </p:cNvPr>
          <p:cNvGrpSpPr/>
          <p:nvPr/>
        </p:nvGrpSpPr>
        <p:grpSpPr>
          <a:xfrm>
            <a:off x="7700772" y="2406586"/>
            <a:ext cx="3774948" cy="3160714"/>
            <a:chOff x="7097268" y="2443162"/>
            <a:chExt cx="3774948" cy="3160714"/>
          </a:xfrm>
        </p:grpSpPr>
        <p:pic>
          <p:nvPicPr>
            <p:cNvPr id="5" name="Picture 6" descr="Advantages And Disadvantages of a Client application server">
              <a:extLst>
                <a:ext uri="{FF2B5EF4-FFF2-40B4-BE49-F238E27FC236}">
                  <a16:creationId xmlns:a16="http://schemas.microsoft.com/office/drawing/2014/main" id="{16C35AB4-9653-1C2F-C850-5DD9737E7D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18" r="10422"/>
            <a:stretch/>
          </p:blipFill>
          <p:spPr bwMode="auto">
            <a:xfrm>
              <a:off x="7232904" y="2443162"/>
              <a:ext cx="3639312" cy="31607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BE7405-485E-B30A-7540-C1E9325FDCD2}"/>
                </a:ext>
              </a:extLst>
            </p:cNvPr>
            <p:cNvSpPr txBox="1"/>
            <p:nvPr/>
          </p:nvSpPr>
          <p:spPr>
            <a:xfrm>
              <a:off x="7097268" y="3759025"/>
              <a:ext cx="1589532" cy="369332"/>
            </a:xfrm>
            <a:prstGeom prst="rect">
              <a:avLst/>
            </a:prstGeom>
            <a:noFill/>
          </p:spPr>
          <p:txBody>
            <a:bodyPr wrap="square">
              <a:spAutoFit/>
            </a:bodyPr>
            <a:lstStyle/>
            <a:p>
              <a:pPr algn="ctr"/>
              <a:r>
                <a:rPr lang="en-US" sz="1800" b="1" dirty="0">
                  <a:solidFill>
                    <a:srgbClr val="FF0000"/>
                  </a:solidFill>
                </a:rPr>
                <a:t>Disadvantages</a:t>
              </a:r>
              <a:endParaRPr lang="en-US" dirty="0">
                <a:solidFill>
                  <a:srgbClr val="FF0000"/>
                </a:solidFill>
              </a:endParaRPr>
            </a:p>
          </p:txBody>
        </p:sp>
        <p:sp>
          <p:nvSpPr>
            <p:cNvPr id="9" name="TextBox 8">
              <a:extLst>
                <a:ext uri="{FF2B5EF4-FFF2-40B4-BE49-F238E27FC236}">
                  <a16:creationId xmlns:a16="http://schemas.microsoft.com/office/drawing/2014/main" id="{8BFD1496-B8A2-0BEA-3D6F-492ECC1BAE9B}"/>
                </a:ext>
              </a:extLst>
            </p:cNvPr>
            <p:cNvSpPr txBox="1"/>
            <p:nvPr/>
          </p:nvSpPr>
          <p:spPr>
            <a:xfrm>
              <a:off x="9462135" y="4599432"/>
              <a:ext cx="1291209" cy="369332"/>
            </a:xfrm>
            <a:prstGeom prst="rect">
              <a:avLst/>
            </a:prstGeom>
            <a:noFill/>
          </p:spPr>
          <p:txBody>
            <a:bodyPr wrap="square">
              <a:spAutoFit/>
            </a:bodyPr>
            <a:lstStyle/>
            <a:p>
              <a:pPr algn="ctr"/>
              <a:r>
                <a:rPr lang="en-US" sz="1800" b="1" dirty="0">
                  <a:solidFill>
                    <a:srgbClr val="FF0000"/>
                  </a:solidFill>
                </a:rPr>
                <a:t>Advantages</a:t>
              </a:r>
              <a:endParaRPr lang="en-US" dirty="0">
                <a:solidFill>
                  <a:srgbClr val="FF0000"/>
                </a:solidFill>
              </a:endParaRPr>
            </a:p>
          </p:txBody>
        </p:sp>
      </p:grpSp>
    </p:spTree>
    <p:extLst>
      <p:ext uri="{BB962C8B-B14F-4D97-AF65-F5344CB8AC3E}">
        <p14:creationId xmlns:p14="http://schemas.microsoft.com/office/powerpoint/2010/main" val="276090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Introduction</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3</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8031480" cy="4802187"/>
          </a:xfrm>
        </p:spPr>
        <p:txBody>
          <a:bodyPr>
            <a:normAutofit lnSpcReduction="10000"/>
          </a:bodyPr>
          <a:lstStyle/>
          <a:p>
            <a:pPr algn="just"/>
            <a:r>
              <a:rPr lang="en-US" b="1" dirty="0"/>
              <a:t>What is Data?</a:t>
            </a:r>
          </a:p>
          <a:p>
            <a:pPr lvl="1" algn="just"/>
            <a:r>
              <a:rPr lang="en-US" dirty="0"/>
              <a:t>The quantities, characters, or symbols on which operations are performed by a computer, which may be stored and transmitted in the form of electrical signals and recorded on magnetic, optical, or mechanical recording media.</a:t>
            </a:r>
          </a:p>
          <a:p>
            <a:pPr algn="just"/>
            <a:endParaRPr lang="en-US" dirty="0"/>
          </a:p>
          <a:p>
            <a:pPr algn="just"/>
            <a:r>
              <a:rPr lang="en-US" b="1" dirty="0"/>
              <a:t>What is Big Data?</a:t>
            </a:r>
          </a:p>
          <a:p>
            <a:pPr lvl="1" algn="just"/>
            <a:r>
              <a:rPr lang="en-US" dirty="0"/>
              <a:t>Big Data is a collection of data that is huge in volume, yet growing exponentially with time. It is a data with so large size and complexity that none of traditional data management tools can store it or process it efficiently. Big data is also a data but with huge size.</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d small person thinking with a large question mark. 3d image. Isolated  white background Stock Illustration | Adobe Stock">
            <a:extLst>
              <a:ext uri="{FF2B5EF4-FFF2-40B4-BE49-F238E27FC236}">
                <a16:creationId xmlns:a16="http://schemas.microsoft.com/office/drawing/2014/main" id="{CE96F99D-B8C5-248B-4C1B-B81EF7A524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27" r="6384"/>
          <a:stretch/>
        </p:blipFill>
        <p:spPr bwMode="auto">
          <a:xfrm>
            <a:off x="9019861" y="2176431"/>
            <a:ext cx="2418454" cy="369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60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solidFill>
                  <a:schemeClr val="tx1">
                    <a:lumMod val="85000"/>
                    <a:lumOff val="15000"/>
                  </a:schemeClr>
                </a:solidFill>
              </a:rPr>
              <a:t>References</a:t>
            </a:r>
            <a:endParaRPr lang="en-US" sz="4800" b="1" dirty="0"/>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30</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r>
              <a:rPr lang="en-US" sz="1600" u="sng" dirty="0">
                <a:solidFill>
                  <a:schemeClr val="tx1">
                    <a:lumMod val="85000"/>
                    <a:lumOff val="15000"/>
                  </a:schemeClr>
                </a:solidFill>
                <a:hlinkClick r:id="rId2"/>
              </a:rPr>
              <a:t>https://datasciencedegree.wisconsin.edu/data-science/what-is-big-data/</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3"/>
              </a:rPr>
              <a:t>https://www.tutorialspoint.com/hadoop/hadoop_introduction.htm</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4"/>
              </a:rPr>
              <a:t>https://www.dremio.com/resources/guides/intro-data-engineering/</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5"/>
              </a:rPr>
              <a:t>https://www.bmc.com/blogs/big-data-vs-analytics/#:~:text=Big%20data%20refers%20to%20any,aims%20to%20produce%20broader%20insights.</a:t>
            </a:r>
          </a:p>
          <a:p>
            <a:r>
              <a:rPr lang="en-US" sz="1600" u="sng" dirty="0">
                <a:solidFill>
                  <a:schemeClr val="tx1">
                    <a:lumMod val="85000"/>
                    <a:lumOff val="15000"/>
                  </a:schemeClr>
                </a:solidFill>
                <a:hlinkClick r:id="rId6"/>
              </a:rPr>
              <a:t>https://www.datanami.com/2022/01/11/big-growth-forecasted-for-big-data/</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7"/>
              </a:rPr>
              <a:t>https://www.passionned.com/bi/big-data/</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8"/>
              </a:rPr>
              <a:t>https://www.telusinternational.com/insights/digital-experience/article/data-science-big-data-data-analytics-whats-the-difference</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9"/>
              </a:rPr>
              <a:t>https://www.tutorialspoint.com/difference-between-iot-and-big-data#</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10"/>
              </a:rPr>
              <a:t>https://www.jeffersonfrank.com/insights/the-five-vs-of-big-data</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11"/>
              </a:rPr>
              <a:t>https://www.guru99.com/what-is-big-data.html#5</a:t>
            </a:r>
            <a:endParaRPr lang="en-US" sz="1600" u="sng" dirty="0">
              <a:solidFill>
                <a:schemeClr val="tx1">
                  <a:lumMod val="85000"/>
                  <a:lumOff val="15000"/>
                </a:schemeClr>
              </a:solidFill>
            </a:endParaRPr>
          </a:p>
          <a:p>
            <a:r>
              <a:rPr lang="en-US" sz="1600" u="sng" dirty="0">
                <a:solidFill>
                  <a:schemeClr val="tx1">
                    <a:lumMod val="85000"/>
                    <a:lumOff val="15000"/>
                  </a:schemeClr>
                </a:solidFill>
                <a:hlinkClick r:id="rId12"/>
              </a:rPr>
              <a:t>https://builtin.com/big-data/big-data-examples-applications</a:t>
            </a:r>
            <a:endParaRPr lang="en-US" sz="1600" u="sng" dirty="0">
              <a:solidFill>
                <a:schemeClr val="tx1">
                  <a:lumMod val="85000"/>
                  <a:lumOff val="15000"/>
                </a:schemeClr>
              </a:solidFill>
            </a:endParaRPr>
          </a:p>
          <a:p>
            <a:endParaRPr lang="en-US" sz="1600" u="sng" dirty="0">
              <a:solidFill>
                <a:schemeClr val="tx1">
                  <a:lumMod val="85000"/>
                  <a:lumOff val="15000"/>
                </a:schemeClr>
              </a:solidFill>
            </a:endParaRPr>
          </a:p>
          <a:p>
            <a:endParaRPr lang="en-US" sz="2800" u="sng" dirty="0">
              <a:solidFill>
                <a:schemeClr val="tx1">
                  <a:lumMod val="85000"/>
                  <a:lumOff val="15000"/>
                </a:schemeClr>
              </a:solidFill>
            </a:endParaRPr>
          </a:p>
          <a:p>
            <a:endParaRPr lang="en-US" sz="2800" u="sng" dirty="0">
              <a:solidFill>
                <a:schemeClr val="tx1">
                  <a:lumMod val="85000"/>
                  <a:lumOff val="15000"/>
                </a:schemeClr>
              </a:solidFill>
            </a:endParaRP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uty of care on giving a reference | TJD Law">
            <a:extLst>
              <a:ext uri="{FF2B5EF4-FFF2-40B4-BE49-F238E27FC236}">
                <a16:creationId xmlns:a16="http://schemas.microsoft.com/office/drawing/2014/main" id="{920761B3-6845-5F43-11A8-A0A0DD0ED4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8035" y="4518088"/>
            <a:ext cx="2061053" cy="2020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9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Introduction</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4</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199" y="1690688"/>
            <a:ext cx="8741899" cy="4802187"/>
          </a:xfrm>
        </p:spPr>
        <p:txBody>
          <a:bodyPr>
            <a:normAutofit fontScale="92500" lnSpcReduction="20000"/>
          </a:bodyPr>
          <a:lstStyle/>
          <a:p>
            <a:pPr algn="just"/>
            <a:r>
              <a:rPr lang="en-US" b="1" dirty="0"/>
              <a:t>Big Data examples and applications to know</a:t>
            </a:r>
            <a:endParaRPr lang="en-US" b="1" cap="all" dirty="0">
              <a:solidFill>
                <a:srgbClr val="EB38A6"/>
              </a:solidFill>
              <a:effectLst/>
              <a:latin typeface="Barlow Condensed" panose="020F0502020204030204" pitchFamily="2" charset="0"/>
            </a:endParaRPr>
          </a:p>
          <a:p>
            <a:pPr algn="just"/>
            <a:endParaRPr lang="en-US" b="1" dirty="0"/>
          </a:p>
          <a:p>
            <a:pPr lvl="1"/>
            <a:r>
              <a:rPr lang="en-US" b="1" dirty="0">
                <a:solidFill>
                  <a:srgbClr val="FF0000"/>
                </a:solidFill>
              </a:rPr>
              <a:t>Marketing</a:t>
            </a:r>
            <a:r>
              <a:rPr lang="en-US" dirty="0"/>
              <a:t>: forecast customer behavior and product strategies.</a:t>
            </a:r>
          </a:p>
          <a:p>
            <a:pPr lvl="1"/>
            <a:endParaRPr lang="en-US" b="1" dirty="0"/>
          </a:p>
          <a:p>
            <a:pPr lvl="1"/>
            <a:r>
              <a:rPr lang="en-US" b="1" dirty="0">
                <a:solidFill>
                  <a:srgbClr val="FF0000"/>
                </a:solidFill>
              </a:rPr>
              <a:t>Transportation</a:t>
            </a:r>
            <a:r>
              <a:rPr lang="en-US" dirty="0"/>
              <a:t>: assist in GPS navigation, traffic and weather alerts.</a:t>
            </a:r>
          </a:p>
          <a:p>
            <a:pPr lvl="1"/>
            <a:endParaRPr lang="en-US" b="1" dirty="0"/>
          </a:p>
          <a:p>
            <a:pPr lvl="1"/>
            <a:r>
              <a:rPr lang="en-US" b="1" dirty="0">
                <a:solidFill>
                  <a:srgbClr val="FF0000"/>
                </a:solidFill>
              </a:rPr>
              <a:t>Government</a:t>
            </a:r>
            <a:r>
              <a:rPr lang="en-US" b="1" dirty="0"/>
              <a:t> </a:t>
            </a:r>
            <a:r>
              <a:rPr lang="en-US" b="1" dirty="0">
                <a:solidFill>
                  <a:srgbClr val="FF0000"/>
                </a:solidFill>
              </a:rPr>
              <a:t>and public administration</a:t>
            </a:r>
            <a:r>
              <a:rPr lang="en-US" dirty="0"/>
              <a:t>: track tax, defense and public health data.</a:t>
            </a:r>
          </a:p>
          <a:p>
            <a:pPr lvl="1"/>
            <a:endParaRPr lang="en-US" b="1" dirty="0"/>
          </a:p>
          <a:p>
            <a:pPr lvl="1"/>
            <a:r>
              <a:rPr lang="en-US" b="1" dirty="0">
                <a:solidFill>
                  <a:srgbClr val="FF0000"/>
                </a:solidFill>
              </a:rPr>
              <a:t>Business</a:t>
            </a:r>
            <a:r>
              <a:rPr lang="en-US" dirty="0"/>
              <a:t>: streamline management operations and optimize costs.</a:t>
            </a:r>
          </a:p>
          <a:p>
            <a:pPr lvl="1"/>
            <a:endParaRPr lang="en-US" b="1" dirty="0"/>
          </a:p>
          <a:p>
            <a:pPr lvl="1"/>
            <a:r>
              <a:rPr lang="en-US" b="1" dirty="0">
                <a:solidFill>
                  <a:srgbClr val="FF0000"/>
                </a:solidFill>
              </a:rPr>
              <a:t>Healthcare</a:t>
            </a:r>
            <a:r>
              <a:rPr lang="en-US" dirty="0"/>
              <a:t>: access medical records and accelerate treatment development.</a:t>
            </a:r>
          </a:p>
          <a:p>
            <a:pPr lvl="1"/>
            <a:endParaRPr lang="en-US" b="1" dirty="0"/>
          </a:p>
          <a:p>
            <a:pPr lvl="1"/>
            <a:r>
              <a:rPr lang="en-US" b="1" dirty="0">
                <a:solidFill>
                  <a:srgbClr val="FF0000"/>
                </a:solidFill>
              </a:rPr>
              <a:t>Cybersecurity</a:t>
            </a:r>
            <a:r>
              <a:rPr lang="en-US" dirty="0"/>
              <a:t>: detect system vulnerabilities and cyber threats.</a:t>
            </a:r>
          </a:p>
          <a:p>
            <a:pPr algn="just"/>
            <a:endParaRPr lang="en-US" sz="2400"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hlinkClick r:id="rId3"/>
            <a:extLst>
              <a:ext uri="{FF2B5EF4-FFF2-40B4-BE49-F238E27FC236}">
                <a16:creationId xmlns:a16="http://schemas.microsoft.com/office/drawing/2014/main" id="{D2EB138B-C030-1AAA-44F1-A662B64D4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9386" y="1843056"/>
            <a:ext cx="1238250" cy="1238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a:hlinkClick r:id="rId3"/>
            <a:extLst>
              <a:ext uri="{FF2B5EF4-FFF2-40B4-BE49-F238E27FC236}">
                <a16:creationId xmlns:a16="http://schemas.microsoft.com/office/drawing/2014/main" id="{7E1910BB-23D0-1A09-B0FC-BDE4839CF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9386" y="3319034"/>
            <a:ext cx="1238250" cy="1238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a:hlinkClick r:id="rId3"/>
            <a:extLst>
              <a:ext uri="{FF2B5EF4-FFF2-40B4-BE49-F238E27FC236}">
                <a16:creationId xmlns:a16="http://schemas.microsoft.com/office/drawing/2014/main" id="{C16CBC1E-6EC8-5E14-A39E-8E5C67E1B0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9386" y="4795012"/>
            <a:ext cx="1238250" cy="1238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10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Introduction</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5</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7482840" cy="4802187"/>
          </a:xfrm>
        </p:spPr>
        <p:txBody>
          <a:bodyPr>
            <a:normAutofit/>
          </a:bodyPr>
          <a:lstStyle/>
          <a:p>
            <a:pPr algn="just"/>
            <a:r>
              <a:rPr lang="en-US" b="1" dirty="0"/>
              <a:t>Example of Big Data</a:t>
            </a:r>
          </a:p>
          <a:p>
            <a:pPr algn="just"/>
            <a:endParaRPr lang="en-US" sz="2400" dirty="0"/>
          </a:p>
          <a:p>
            <a:pPr lvl="1" algn="just"/>
            <a:r>
              <a:rPr lang="en-US" sz="2000" dirty="0"/>
              <a:t>The </a:t>
            </a:r>
            <a:r>
              <a:rPr lang="en-US" sz="2000" b="1" dirty="0"/>
              <a:t>New York Stock Exchange </a:t>
            </a:r>
            <a:r>
              <a:rPr lang="en-US" sz="2000" dirty="0"/>
              <a:t>is an example of Big Data that generates about </a:t>
            </a:r>
            <a:r>
              <a:rPr lang="en-US" sz="2000" i="1" dirty="0">
                <a:solidFill>
                  <a:srgbClr val="FF0000"/>
                </a:solidFill>
              </a:rPr>
              <a:t>one terabyte </a:t>
            </a:r>
            <a:r>
              <a:rPr lang="en-US" sz="2000" dirty="0"/>
              <a:t>of new trade data per day.</a:t>
            </a:r>
          </a:p>
          <a:p>
            <a:pPr lvl="1" algn="just"/>
            <a:endParaRPr lang="en-US" sz="2000" dirty="0"/>
          </a:p>
          <a:p>
            <a:pPr lvl="1" algn="just"/>
            <a:r>
              <a:rPr lang="en-US" sz="2000" b="1" dirty="0"/>
              <a:t>Social Media</a:t>
            </a:r>
            <a:r>
              <a:rPr lang="en-US" sz="2000" dirty="0"/>
              <a:t>, the statistic shows that </a:t>
            </a:r>
            <a:r>
              <a:rPr lang="en-US" sz="2000" i="1" dirty="0">
                <a:solidFill>
                  <a:srgbClr val="FF0000"/>
                </a:solidFill>
              </a:rPr>
              <a:t>500+ terabytes </a:t>
            </a:r>
            <a:r>
              <a:rPr lang="en-US" sz="2000" dirty="0"/>
              <a:t>of new data get ingested into the databases of the social media site Facebook, every day. This data is mainly generated in terms of photo and video uploads, message exchanges, putting comments etc.</a:t>
            </a:r>
          </a:p>
          <a:p>
            <a:pPr lvl="1" algn="just"/>
            <a:endParaRPr lang="en-US" sz="2000" dirty="0"/>
          </a:p>
          <a:p>
            <a:pPr lvl="1" algn="just"/>
            <a:r>
              <a:rPr lang="en-US" sz="2000" dirty="0"/>
              <a:t>A single</a:t>
            </a:r>
            <a:r>
              <a:rPr lang="en-US" sz="2000" b="1" dirty="0"/>
              <a:t> Jet engine </a:t>
            </a:r>
            <a:r>
              <a:rPr lang="en-US" sz="2000" dirty="0"/>
              <a:t>can generate </a:t>
            </a:r>
            <a:r>
              <a:rPr lang="en-US" sz="2000" i="1" dirty="0">
                <a:solidFill>
                  <a:srgbClr val="FF0000"/>
                </a:solidFill>
              </a:rPr>
              <a:t>10+ terabytes </a:t>
            </a:r>
            <a:r>
              <a:rPr lang="en-US" sz="2000" dirty="0"/>
              <a:t>of data in </a:t>
            </a:r>
            <a:r>
              <a:rPr lang="en-US" sz="2000" dirty="0">
                <a:solidFill>
                  <a:srgbClr val="FF0000"/>
                </a:solidFill>
              </a:rPr>
              <a:t>30 minutes </a:t>
            </a:r>
            <a:r>
              <a:rPr lang="en-US" sz="2000" dirty="0"/>
              <a:t>of flight time. With many thousand flights per day, the generation of data reaches up to many </a:t>
            </a:r>
            <a:r>
              <a:rPr lang="en-US" sz="2000" i="1" dirty="0">
                <a:solidFill>
                  <a:srgbClr val="FF0000"/>
                </a:solidFill>
              </a:rPr>
              <a:t>Petabytes</a:t>
            </a:r>
            <a:r>
              <a:rPr lang="en-US" sz="2000" dirty="0"/>
              <a:t>.</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ew York Stock Exchange (NYSE) | Definition, History, &amp; Facts | Britannica">
            <a:extLst>
              <a:ext uri="{FF2B5EF4-FFF2-40B4-BE49-F238E27FC236}">
                <a16:creationId xmlns:a16="http://schemas.microsoft.com/office/drawing/2014/main" id="{86EDB410-EA76-68F4-802C-6D0B07E37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8552" y="1972273"/>
            <a:ext cx="2188464" cy="1456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descr="Social Media for Beginners | Library of the Chathams">
            <a:extLst>
              <a:ext uri="{FF2B5EF4-FFF2-40B4-BE49-F238E27FC236}">
                <a16:creationId xmlns:a16="http://schemas.microsoft.com/office/drawing/2014/main" id="{97A9B180-01D5-CC4A-317B-FC36C7AED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440" y="3627779"/>
            <a:ext cx="1700085" cy="127506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American Airlines - Airline tickets and low fares at aa.com">
            <a:extLst>
              <a:ext uri="{FF2B5EF4-FFF2-40B4-BE49-F238E27FC236}">
                <a16:creationId xmlns:a16="http://schemas.microsoft.com/office/drawing/2014/main" id="{305C0EA8-3DE6-3055-83C1-01A6959713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55" t="5879" r="898" b="28984"/>
          <a:stretch/>
        </p:blipFill>
        <p:spPr bwMode="auto">
          <a:xfrm>
            <a:off x="8773329" y="5097575"/>
            <a:ext cx="2702517" cy="11473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10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Introduction</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6</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just"/>
            <a:r>
              <a:rPr lang="en-US" sz="2400" dirty="0"/>
              <a:t>International Data Corporation (IDC) predicts that the Global Datasphere will grow from 33 Zettabytes (ZB) in 2018 to 175 ZB by 2025</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A621907-FC54-9D36-9CE1-A8566A7E2B60}"/>
              </a:ext>
            </a:extLst>
          </p:cNvPr>
          <p:cNvPicPr>
            <a:picLocks noChangeAspect="1"/>
          </p:cNvPicPr>
          <p:nvPr/>
        </p:nvPicPr>
        <p:blipFill rotWithShape="1">
          <a:blip r:embed="rId3"/>
          <a:srcRect l="1362" t="25687" r="53875" b="24295"/>
          <a:stretch/>
        </p:blipFill>
        <p:spPr>
          <a:xfrm>
            <a:off x="1161364" y="2710148"/>
            <a:ext cx="9701708" cy="3048952"/>
          </a:xfrm>
          <a:prstGeom prst="rect">
            <a:avLst/>
          </a:prstGeom>
        </p:spPr>
      </p:pic>
      <p:sp>
        <p:nvSpPr>
          <p:cNvPr id="12" name="TextBox 11">
            <a:extLst>
              <a:ext uri="{FF2B5EF4-FFF2-40B4-BE49-F238E27FC236}">
                <a16:creationId xmlns:a16="http://schemas.microsoft.com/office/drawing/2014/main" id="{C3B8D0F2-4E8B-0F3F-CC1C-AF31249DB799}"/>
              </a:ext>
            </a:extLst>
          </p:cNvPr>
          <p:cNvSpPr txBox="1"/>
          <p:nvPr/>
        </p:nvSpPr>
        <p:spPr>
          <a:xfrm>
            <a:off x="1479423" y="6061988"/>
            <a:ext cx="9233154" cy="430887"/>
          </a:xfrm>
          <a:prstGeom prst="rect">
            <a:avLst/>
          </a:prstGeom>
          <a:noFill/>
        </p:spPr>
        <p:txBody>
          <a:bodyPr wrap="square">
            <a:spAutoFit/>
          </a:bodyPr>
          <a:lstStyle/>
          <a:p>
            <a:pPr algn="just"/>
            <a:r>
              <a:rPr lang="en-US" sz="1100" b="1" dirty="0">
                <a:solidFill>
                  <a:srgbClr val="040C28"/>
                </a:solidFill>
                <a:latin typeface="Google Sans"/>
              </a:rPr>
              <a:t>International Data Corporation (IDC) </a:t>
            </a:r>
            <a:r>
              <a:rPr lang="en-US" sz="1100" dirty="0">
                <a:solidFill>
                  <a:srgbClr val="040C28"/>
                </a:solidFill>
                <a:latin typeface="Google Sans"/>
              </a:rPr>
              <a:t>is the premier global provider of market intelligence, advisory services, and events for the information technology, telecommunications, and consumer technology markets</a:t>
            </a:r>
          </a:p>
        </p:txBody>
      </p:sp>
    </p:spTree>
    <p:extLst>
      <p:ext uri="{BB962C8B-B14F-4D97-AF65-F5344CB8AC3E}">
        <p14:creationId xmlns:p14="http://schemas.microsoft.com/office/powerpoint/2010/main" val="193743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Types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7</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7254240" cy="4802187"/>
          </a:xfrm>
        </p:spPr>
        <p:txBody>
          <a:bodyPr>
            <a:normAutofit fontScale="92500" lnSpcReduction="10000"/>
          </a:bodyPr>
          <a:lstStyle/>
          <a:p>
            <a:pPr algn="just"/>
            <a:r>
              <a:rPr lang="en-US" sz="2400" dirty="0"/>
              <a:t>The classification of big data is divided into three parts, following are the types of Big Data:</a:t>
            </a:r>
          </a:p>
          <a:p>
            <a:pPr marL="914400" lvl="1" indent="-457200" algn="just">
              <a:buFont typeface="+mj-lt"/>
              <a:buAutoNum type="alphaLcParenR"/>
            </a:pPr>
            <a:r>
              <a:rPr lang="en-US" dirty="0"/>
              <a:t>Structured</a:t>
            </a:r>
          </a:p>
          <a:p>
            <a:pPr marL="914400" lvl="1" indent="-457200" algn="just">
              <a:buFont typeface="+mj-lt"/>
              <a:buAutoNum type="alphaLcParenR"/>
            </a:pPr>
            <a:r>
              <a:rPr lang="en-US" dirty="0"/>
              <a:t>Unstructured</a:t>
            </a:r>
          </a:p>
          <a:p>
            <a:pPr marL="914400" lvl="1" indent="-457200" algn="just">
              <a:buFont typeface="+mj-lt"/>
              <a:buAutoNum type="alphaLcParenR"/>
            </a:pPr>
            <a:r>
              <a:rPr lang="en-US" dirty="0"/>
              <a:t>Semi-structured</a:t>
            </a:r>
          </a:p>
          <a:p>
            <a:pPr algn="just"/>
            <a:endParaRPr lang="en-US" sz="2400" dirty="0"/>
          </a:p>
          <a:p>
            <a:pPr algn="just"/>
            <a:r>
              <a:rPr lang="en-US" sz="2400" dirty="0"/>
              <a:t>Collected by organizations that can be mined for information and used in</a:t>
            </a:r>
          </a:p>
          <a:p>
            <a:pPr marL="971550" lvl="1" indent="-514350" algn="just">
              <a:buFont typeface="+mj-lt"/>
              <a:buAutoNum type="romanLcPeriod"/>
            </a:pPr>
            <a:r>
              <a:rPr lang="en-US" dirty="0"/>
              <a:t>Machine learning projects</a:t>
            </a:r>
          </a:p>
          <a:p>
            <a:pPr marL="971550" lvl="1" indent="-514350" algn="just">
              <a:buFont typeface="+mj-lt"/>
              <a:buAutoNum type="romanLcPeriod"/>
            </a:pPr>
            <a:r>
              <a:rPr lang="en-US" dirty="0"/>
              <a:t>Predictive modeling</a:t>
            </a:r>
          </a:p>
          <a:p>
            <a:pPr marL="971550" lvl="1" indent="-514350" algn="just">
              <a:buFont typeface="+mj-lt"/>
              <a:buAutoNum type="romanLcPeriod"/>
            </a:pPr>
            <a:r>
              <a:rPr lang="en-US" dirty="0"/>
              <a:t>Other advanced analytics applications</a:t>
            </a:r>
          </a:p>
          <a:p>
            <a:pPr algn="just">
              <a:lnSpc>
                <a:spcPct val="100000"/>
              </a:lnSpc>
              <a:spcBef>
                <a:spcPts val="0"/>
              </a:spcBef>
              <a:defRPr/>
            </a:pPr>
            <a:endParaRPr lang="en-US" sz="2400" dirty="0"/>
          </a:p>
          <a:p>
            <a:pPr algn="just">
              <a:lnSpc>
                <a:spcPct val="100000"/>
              </a:lnSpc>
              <a:spcBef>
                <a:spcPts val="0"/>
              </a:spcBef>
              <a:defRPr/>
            </a:pPr>
            <a:r>
              <a:rPr lang="en-US" sz="2400" dirty="0"/>
              <a:t>Big data generates value from the </a:t>
            </a:r>
          </a:p>
          <a:p>
            <a:pPr lvl="1" algn="just">
              <a:lnSpc>
                <a:spcPct val="100000"/>
              </a:lnSpc>
              <a:spcBef>
                <a:spcPts val="0"/>
              </a:spcBef>
              <a:defRPr/>
            </a:pPr>
            <a:r>
              <a:rPr lang="en-US" dirty="0"/>
              <a:t>Storage and processing of very large quantities.</a:t>
            </a:r>
          </a:p>
          <a:p>
            <a:pPr algn="just"/>
            <a:endParaRPr lang="en-US" dirty="0"/>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Understanding the Types &amp; Characteristics of Big Data | T/DG Blog - Digital  Thoughts">
            <a:extLst>
              <a:ext uri="{FF2B5EF4-FFF2-40B4-BE49-F238E27FC236}">
                <a16:creationId xmlns:a16="http://schemas.microsoft.com/office/drawing/2014/main" id="{020781D4-E5A8-E620-A6CF-D3280B2DC5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44" t="5096" r="9025"/>
          <a:stretch/>
        </p:blipFill>
        <p:spPr bwMode="auto">
          <a:xfrm>
            <a:off x="8215671" y="2156476"/>
            <a:ext cx="3971969" cy="373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59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Types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8</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l"/>
            <a:r>
              <a:rPr lang="en-US" b="1" dirty="0"/>
              <a:t>Structured</a:t>
            </a:r>
            <a:r>
              <a:rPr lang="en-US" sz="2400" dirty="0"/>
              <a:t> </a:t>
            </a:r>
          </a:p>
          <a:p>
            <a:pPr lvl="1" algn="just"/>
            <a:r>
              <a:rPr lang="en-US" sz="2000" dirty="0"/>
              <a:t>Any data that can be stored, accessed, and processed in the form of fixed format is termed ‘</a:t>
            </a:r>
            <a:r>
              <a:rPr lang="en-US" sz="2000" dirty="0">
                <a:solidFill>
                  <a:srgbClr val="FF0000"/>
                </a:solidFill>
              </a:rPr>
              <a:t>structured</a:t>
            </a:r>
            <a:r>
              <a:rPr lang="en-US" sz="2000" dirty="0"/>
              <a:t>’ data. </a:t>
            </a:r>
          </a:p>
          <a:p>
            <a:pPr lvl="1" algn="just"/>
            <a:r>
              <a:rPr lang="en-US" sz="2000" dirty="0"/>
              <a:t>Nowadays, we are foreseeing issues when the size of such data grows to a huge extent, typical sizes are being in the range of multiple zettabytes.</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F6505C-672B-5810-407A-F187FC8A051D}"/>
              </a:ext>
            </a:extLst>
          </p:cNvPr>
          <p:cNvPicPr>
            <a:picLocks noChangeAspect="1"/>
          </p:cNvPicPr>
          <p:nvPr/>
        </p:nvPicPr>
        <p:blipFill rotWithShape="1">
          <a:blip r:embed="rId3"/>
          <a:srcRect l="340" t="34644" r="66833" b="25758"/>
          <a:stretch/>
        </p:blipFill>
        <p:spPr>
          <a:xfrm>
            <a:off x="2042144" y="3932605"/>
            <a:ext cx="8144656" cy="2763113"/>
          </a:xfrm>
          <a:prstGeom prst="rect">
            <a:avLst/>
          </a:prstGeom>
        </p:spPr>
      </p:pic>
      <p:sp>
        <p:nvSpPr>
          <p:cNvPr id="8" name="TextBox 7">
            <a:extLst>
              <a:ext uri="{FF2B5EF4-FFF2-40B4-BE49-F238E27FC236}">
                <a16:creationId xmlns:a16="http://schemas.microsoft.com/office/drawing/2014/main" id="{7204B212-563A-055D-AEA3-63872DF8E7D3}"/>
              </a:ext>
            </a:extLst>
          </p:cNvPr>
          <p:cNvSpPr txBox="1"/>
          <p:nvPr/>
        </p:nvSpPr>
        <p:spPr>
          <a:xfrm>
            <a:off x="3131232" y="3594051"/>
            <a:ext cx="5929536" cy="338554"/>
          </a:xfrm>
          <a:prstGeom prst="rect">
            <a:avLst/>
          </a:prstGeom>
          <a:noFill/>
        </p:spPr>
        <p:txBody>
          <a:bodyPr wrap="square">
            <a:spAutoFit/>
          </a:bodyPr>
          <a:lstStyle/>
          <a:p>
            <a:r>
              <a:rPr lang="en-US" sz="1600" i="0" dirty="0">
                <a:solidFill>
                  <a:srgbClr val="222222"/>
                </a:solidFill>
                <a:effectLst/>
                <a:latin typeface="Source Sans Pro" panose="020B0503030403020204" pitchFamily="34" charset="0"/>
              </a:rPr>
              <a:t>An ‘</a:t>
            </a:r>
            <a:r>
              <a:rPr lang="en-US" sz="1600" b="1" i="0" dirty="0">
                <a:solidFill>
                  <a:srgbClr val="FF0000"/>
                </a:solidFill>
                <a:effectLst/>
                <a:latin typeface="Source Sans Pro" panose="020B0503030403020204" pitchFamily="34" charset="0"/>
              </a:rPr>
              <a:t>Employee</a:t>
            </a:r>
            <a:r>
              <a:rPr lang="en-US" sz="1600" i="0" dirty="0">
                <a:solidFill>
                  <a:srgbClr val="222222"/>
                </a:solidFill>
                <a:effectLst/>
                <a:latin typeface="Source Sans Pro" panose="020B0503030403020204" pitchFamily="34" charset="0"/>
              </a:rPr>
              <a:t>’ table in a database is an example of Structured Data</a:t>
            </a:r>
            <a:endParaRPr lang="en-US" sz="1600" dirty="0"/>
          </a:p>
        </p:txBody>
      </p:sp>
    </p:spTree>
    <p:extLst>
      <p:ext uri="{BB962C8B-B14F-4D97-AF65-F5344CB8AC3E}">
        <p14:creationId xmlns:p14="http://schemas.microsoft.com/office/powerpoint/2010/main" val="318498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9393-B48B-4CFA-A099-BED01D11C937}"/>
              </a:ext>
            </a:extLst>
          </p:cNvPr>
          <p:cNvSpPr>
            <a:spLocks noGrp="1"/>
          </p:cNvSpPr>
          <p:nvPr>
            <p:ph type="title"/>
          </p:nvPr>
        </p:nvSpPr>
        <p:spPr/>
        <p:txBody>
          <a:bodyPr>
            <a:normAutofit/>
          </a:bodyPr>
          <a:lstStyle/>
          <a:p>
            <a:r>
              <a:rPr lang="en-US" sz="4800" b="1" dirty="0"/>
              <a:t>Types Of Big Data</a:t>
            </a:r>
          </a:p>
        </p:txBody>
      </p:sp>
      <p:sp>
        <p:nvSpPr>
          <p:cNvPr id="7" name="Slide Number Placeholder 6">
            <a:extLst>
              <a:ext uri="{FF2B5EF4-FFF2-40B4-BE49-F238E27FC236}">
                <a16:creationId xmlns:a16="http://schemas.microsoft.com/office/drawing/2014/main" id="{0007A2D0-732E-44CD-A205-DB2B589CAC6A}"/>
              </a:ext>
            </a:extLst>
          </p:cNvPr>
          <p:cNvSpPr>
            <a:spLocks noGrp="1"/>
          </p:cNvSpPr>
          <p:nvPr>
            <p:ph type="sldNum" sz="quarter" idx="12"/>
          </p:nvPr>
        </p:nvSpPr>
        <p:spPr/>
        <p:txBody>
          <a:bodyPr/>
          <a:lstStyle/>
          <a:p>
            <a:fld id="{A97FDB90-F607-45AF-8167-FFD66923867B}" type="slidenum">
              <a:rPr lang="en-US" smtClean="0"/>
              <a:t>9</a:t>
            </a:fld>
            <a:endParaRPr lang="en-US" dirty="0"/>
          </a:p>
        </p:txBody>
      </p:sp>
      <p:cxnSp>
        <p:nvCxnSpPr>
          <p:cNvPr id="6" name="Straight Connector 5">
            <a:extLst>
              <a:ext uri="{FF2B5EF4-FFF2-40B4-BE49-F238E27FC236}">
                <a16:creationId xmlns:a16="http://schemas.microsoft.com/office/drawing/2014/main" id="{C12963E2-B072-45DD-9FAE-EB1B41E61812}"/>
              </a:ext>
            </a:extLst>
          </p:cNvPr>
          <p:cNvCxnSpPr/>
          <p:nvPr/>
        </p:nvCxnSpPr>
        <p:spPr>
          <a:xfrm>
            <a:off x="951345" y="1512244"/>
            <a:ext cx="10326255" cy="0"/>
          </a:xfrm>
          <a:prstGeom prst="line">
            <a:avLst/>
          </a:prstGeom>
          <a:ln w="28575">
            <a:solidFill>
              <a:srgbClr val="006A4E"/>
            </a:solidFill>
            <a:prstDash val="dash"/>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9024F9A-AD9A-40FD-995B-1837D0F1B0A8}"/>
              </a:ext>
            </a:extLst>
          </p:cNvPr>
          <p:cNvSpPr>
            <a:spLocks noGrp="1"/>
          </p:cNvSpPr>
          <p:nvPr>
            <p:ph idx="1"/>
          </p:nvPr>
        </p:nvSpPr>
        <p:spPr>
          <a:xfrm>
            <a:off x="838200" y="1690688"/>
            <a:ext cx="10515600" cy="4802187"/>
          </a:xfrm>
        </p:spPr>
        <p:txBody>
          <a:bodyPr>
            <a:normAutofit/>
          </a:bodyPr>
          <a:lstStyle/>
          <a:p>
            <a:pPr algn="l"/>
            <a:r>
              <a:rPr lang="en-US" b="1" dirty="0"/>
              <a:t>Unstructured</a:t>
            </a:r>
            <a:r>
              <a:rPr lang="en-US" sz="2400" dirty="0"/>
              <a:t> </a:t>
            </a:r>
          </a:p>
          <a:p>
            <a:pPr lvl="1" algn="just"/>
            <a:r>
              <a:rPr lang="en-US" sz="2000" dirty="0"/>
              <a:t>Any data with an unknown form or structure is classified as ‘</a:t>
            </a:r>
            <a:r>
              <a:rPr lang="en-US" sz="2000" dirty="0">
                <a:solidFill>
                  <a:srgbClr val="FF0000"/>
                </a:solidFill>
              </a:rPr>
              <a:t>unstructured</a:t>
            </a:r>
            <a:r>
              <a:rPr lang="en-US" sz="2000" dirty="0"/>
              <a:t>’ data. In addition to the size being huge, unstructured data poses multiple challenges in terms of its processing for deriving value out of it.</a:t>
            </a:r>
          </a:p>
          <a:p>
            <a:pPr lvl="1" algn="just"/>
            <a:r>
              <a:rPr lang="en-US" sz="2000" dirty="0"/>
              <a:t>A typical example of unstructured data is a heterogeneous data source containing a combination of simple text files, images, videos, etc. </a:t>
            </a:r>
          </a:p>
          <a:p>
            <a:pPr lvl="1" algn="just"/>
            <a:r>
              <a:rPr lang="en-US" sz="2000" dirty="0"/>
              <a:t>Now day organizations have a wealth of data available with them but unfortunately, they don’t know how to derive value from it since this data is in its raw form or unstructured format.</a:t>
            </a:r>
          </a:p>
        </p:txBody>
      </p:sp>
      <p:pic>
        <p:nvPicPr>
          <p:cNvPr id="2050" name="Picture 2" descr="Northwest Missouri State Bearcats - Wikipedia">
            <a:extLst>
              <a:ext uri="{FF2B5EF4-FFF2-40B4-BE49-F238E27FC236}">
                <a16:creationId xmlns:a16="http://schemas.microsoft.com/office/drawing/2014/main" id="{7DDB6EB2-2340-8AFA-BC73-08D905E7E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088" y="319088"/>
            <a:ext cx="1048512" cy="104851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Example Of Unstructured Data">
            <a:extLst>
              <a:ext uri="{FF2B5EF4-FFF2-40B4-BE49-F238E27FC236}">
                <a16:creationId xmlns:a16="http://schemas.microsoft.com/office/drawing/2014/main" id="{F1B62718-1E4E-F159-BCC3-6C11F086C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678" y="4429799"/>
            <a:ext cx="4532323" cy="2230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D429BF-8181-76EC-A85C-9AF69A0D03BF}"/>
              </a:ext>
            </a:extLst>
          </p:cNvPr>
          <p:cNvSpPr txBox="1"/>
          <p:nvPr/>
        </p:nvSpPr>
        <p:spPr>
          <a:xfrm>
            <a:off x="1806271" y="5222064"/>
            <a:ext cx="4037609" cy="584775"/>
          </a:xfrm>
          <a:prstGeom prst="rect">
            <a:avLst/>
          </a:prstGeom>
          <a:noFill/>
        </p:spPr>
        <p:txBody>
          <a:bodyPr wrap="square">
            <a:spAutoFit/>
          </a:bodyPr>
          <a:lstStyle/>
          <a:p>
            <a:pPr algn="ctr"/>
            <a:r>
              <a:rPr lang="en-US" sz="1600" dirty="0"/>
              <a:t>The output returned by ‘</a:t>
            </a:r>
            <a:r>
              <a:rPr lang="en-US" sz="1600" dirty="0">
                <a:solidFill>
                  <a:srgbClr val="FF0000"/>
                </a:solidFill>
              </a:rPr>
              <a:t>Google Search</a:t>
            </a:r>
            <a:r>
              <a:rPr lang="en-US" sz="1600" dirty="0"/>
              <a:t>’ is an example of unstructured Data</a:t>
            </a:r>
          </a:p>
        </p:txBody>
      </p:sp>
    </p:spTree>
    <p:extLst>
      <p:ext uri="{BB962C8B-B14F-4D97-AF65-F5344CB8AC3E}">
        <p14:creationId xmlns:p14="http://schemas.microsoft.com/office/powerpoint/2010/main" val="3660515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2700</Words>
  <Application>Microsoft Office PowerPoint</Application>
  <PresentationFormat>Widescreen</PresentationFormat>
  <Paragraphs>285</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Barlow Condensed</vt:lpstr>
      <vt:lpstr>Calibri</vt:lpstr>
      <vt:lpstr>Calibri Light</vt:lpstr>
      <vt:lpstr>Google Sans</vt:lpstr>
      <vt:lpstr>Source Sans Pro</vt:lpstr>
      <vt:lpstr>Times New Roman</vt:lpstr>
      <vt:lpstr>Office Theme</vt:lpstr>
      <vt:lpstr>PowerPoint Presentation</vt:lpstr>
      <vt:lpstr>PowerPoint Presentation</vt:lpstr>
      <vt:lpstr>Introduction</vt:lpstr>
      <vt:lpstr>Introduction</vt:lpstr>
      <vt:lpstr>Introduction</vt:lpstr>
      <vt:lpstr>Introduction</vt:lpstr>
      <vt:lpstr>Types Of Big Data</vt:lpstr>
      <vt:lpstr>Types Of Big Data</vt:lpstr>
      <vt:lpstr>Types Of Big Data</vt:lpstr>
      <vt:lpstr>Types Of Big Data</vt:lpstr>
      <vt:lpstr>Characteristics Of Big Data</vt:lpstr>
      <vt:lpstr>Characteristics Of Big Data</vt:lpstr>
      <vt:lpstr>Characteristics Of Big Data - Volume </vt:lpstr>
      <vt:lpstr>Characteristics Of Big Data - Velocity </vt:lpstr>
      <vt:lpstr>Characteristics Of Big Data - Variety </vt:lpstr>
      <vt:lpstr>Characteristics Of Big Data - Veracity </vt:lpstr>
      <vt:lpstr>Characteristics Of Big Data - Value </vt:lpstr>
      <vt:lpstr>Industries where Big Data is used</vt:lpstr>
      <vt:lpstr>Industries where Big Data is used</vt:lpstr>
      <vt:lpstr>Impacts of Big Data</vt:lpstr>
      <vt:lpstr>Big Data vs. Data Analytics vs. Data Science</vt:lpstr>
      <vt:lpstr>Big Data - what’s the difference?</vt:lpstr>
      <vt:lpstr>Data Analytics - what’s the difference?</vt:lpstr>
      <vt:lpstr>Data Science - what’s the difference?</vt:lpstr>
      <vt:lpstr>More detailed comparison</vt:lpstr>
      <vt:lpstr>Big Data vs. CPS vs. IoT</vt:lpstr>
      <vt:lpstr>Big Data and IoT - what’s the difference?</vt:lpstr>
      <vt:lpstr>Advantages of Big Data</vt:lpstr>
      <vt:lpstr>Disadvantages of Big Data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Alobaidi, Isam</dc:creator>
  <cp:lastModifiedBy>Adapa,Pydi Venkata Satya Ramesh</cp:lastModifiedBy>
  <cp:revision>306</cp:revision>
  <dcterms:created xsi:type="dcterms:W3CDTF">2020-10-22T12:40:58Z</dcterms:created>
  <dcterms:modified xsi:type="dcterms:W3CDTF">2023-08-23T16:55:27Z</dcterms:modified>
</cp:coreProperties>
</file>